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8" r:id="rId4"/>
    <p:sldId id="262" r:id="rId5"/>
    <p:sldId id="257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06" autoAdjust="0"/>
  </p:normalViewPr>
  <p:slideViewPr>
    <p:cSldViewPr>
      <p:cViewPr>
        <p:scale>
          <a:sx n="60" d="100"/>
          <a:sy n="60" d="100"/>
        </p:scale>
        <p:origin x="-151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0B672E-443E-4FB2-999C-D15C88442FC0}" type="doc">
      <dgm:prSet loTypeId="urn:microsoft.com/office/officeart/2005/8/layout/lProcess3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06CE6DA2-F2D5-4628-AF3C-32791D0C387E}">
      <dgm:prSet phldrT="[Testo]" custT="1"/>
      <dgm:spPr>
        <a:solidFill>
          <a:srgbClr val="FFC000">
            <a:alpha val="89804"/>
          </a:srgbClr>
        </a:solidFill>
      </dgm:spPr>
      <dgm:t>
        <a:bodyPr/>
        <a:lstStyle/>
        <a:p>
          <a:r>
            <a:rPr lang="it-IT" sz="2000" b="1" dirty="0" smtClean="0">
              <a:latin typeface="+mj-lt"/>
            </a:rPr>
            <a:t>Conferma del</a:t>
          </a:r>
        </a:p>
        <a:p>
          <a:r>
            <a:rPr lang="it-IT" sz="2000" b="1" dirty="0" smtClean="0">
              <a:latin typeface="+mj-lt"/>
            </a:rPr>
            <a:t>modello formativo</a:t>
          </a:r>
          <a:endParaRPr lang="it-IT" sz="2000" b="1" dirty="0"/>
        </a:p>
      </dgm:t>
    </dgm:pt>
    <dgm:pt modelId="{03815570-DF09-4027-AC94-D981ED709FBD}" type="parTrans" cxnId="{31C6A723-B0F5-41A6-AB7D-936AD5F829B0}">
      <dgm:prSet/>
      <dgm:spPr/>
      <dgm:t>
        <a:bodyPr/>
        <a:lstStyle/>
        <a:p>
          <a:endParaRPr lang="it-IT"/>
        </a:p>
      </dgm:t>
    </dgm:pt>
    <dgm:pt modelId="{6527064C-BE03-4646-A912-6EBF4EB6AAB5}" type="sibTrans" cxnId="{31C6A723-B0F5-41A6-AB7D-936AD5F829B0}">
      <dgm:prSet/>
      <dgm:spPr/>
      <dgm:t>
        <a:bodyPr/>
        <a:lstStyle/>
        <a:p>
          <a:endParaRPr lang="it-IT"/>
        </a:p>
      </dgm:t>
    </dgm:pt>
    <dgm:pt modelId="{A747AD38-FC8A-4037-88A9-914F29C8FDF8}">
      <dgm:prSet phldrT="[Testo]" custT="1"/>
      <dgm:spPr>
        <a:solidFill>
          <a:schemeClr val="bg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it-IT" sz="1350" b="1" dirty="0" smtClean="0">
            <a:solidFill>
              <a:srgbClr val="FF0000"/>
            </a:solidFill>
            <a:latin typeface="+mj-lt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rgbClr val="FF0000"/>
              </a:solidFill>
              <a:latin typeface="+mj-lt"/>
            </a:rPr>
            <a:t>NOVITA’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- No </a:t>
          </a:r>
          <a:r>
            <a:rPr lang="it-IT" sz="1350" dirty="0" err="1" smtClean="0">
              <a:latin typeface="+mj-lt"/>
            </a:rPr>
            <a:t>visiting</a:t>
          </a:r>
          <a:r>
            <a:rPr lang="it-IT" sz="1350" dirty="0" smtClean="0">
              <a:latin typeface="+mj-lt"/>
            </a:rPr>
            <a:t> in scuole innovative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it-IT" sz="100" dirty="0" smtClean="0">
            <a:latin typeface="+mj-lt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-  Nuove tematiche </a:t>
          </a:r>
          <a:r>
            <a:rPr lang="it-IT" sz="1350" dirty="0" err="1" smtClean="0">
              <a:latin typeface="+mj-lt"/>
            </a:rPr>
            <a:t>laboratoriali</a:t>
          </a:r>
          <a:r>
            <a:rPr lang="it-IT" sz="1350" dirty="0" smtClean="0">
              <a:latin typeface="+mj-lt"/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it-IT" sz="500" dirty="0" smtClean="0">
            <a:latin typeface="+mj-lt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- Incontri plenari di accoglienza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   (a distanza)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it-IT" sz="500" dirty="0" smtClean="0">
            <a:latin typeface="+mj-lt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- Laboratori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it-IT" sz="1350" dirty="0" smtClean="0">
              <a:latin typeface="+mj-lt"/>
            </a:rPr>
            <a:t>  (in presenza o a distanza) 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it-IT" sz="1350" dirty="0">
            <a:latin typeface="+mj-lt"/>
          </a:endParaRPr>
        </a:p>
      </dgm:t>
    </dgm:pt>
    <dgm:pt modelId="{E3B23672-54ED-468C-AF03-6239434A2DA6}" type="parTrans" cxnId="{AF53AF93-93DC-4B2B-805C-081FFFF7085D}">
      <dgm:prSet/>
      <dgm:spPr/>
      <dgm:t>
        <a:bodyPr/>
        <a:lstStyle/>
        <a:p>
          <a:endParaRPr lang="it-IT"/>
        </a:p>
      </dgm:t>
    </dgm:pt>
    <dgm:pt modelId="{E97B1541-2B8D-4D3E-AF82-D95EC0600A8C}" type="sibTrans" cxnId="{AF53AF93-93DC-4B2B-805C-081FFFF7085D}">
      <dgm:prSet/>
      <dgm:spPr/>
      <dgm:t>
        <a:bodyPr/>
        <a:lstStyle/>
        <a:p>
          <a:endParaRPr lang="it-IT"/>
        </a:p>
      </dgm:t>
    </dgm:pt>
    <dgm:pt modelId="{782E4DCB-E91A-490B-93AD-49CE4FD3C214}" type="pres">
      <dgm:prSet presAssocID="{E20B672E-443E-4FB2-999C-D15C88442FC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C26EB234-071E-4461-9046-32C40936E4B0}" type="pres">
      <dgm:prSet presAssocID="{06CE6DA2-F2D5-4628-AF3C-32791D0C387E}" presName="horFlow" presStyleCnt="0"/>
      <dgm:spPr/>
    </dgm:pt>
    <dgm:pt modelId="{39688AF7-9762-40FD-8115-B84BDC1366DC}" type="pres">
      <dgm:prSet presAssocID="{06CE6DA2-F2D5-4628-AF3C-32791D0C387E}" presName="bigChev" presStyleLbl="node1" presStyleIdx="0" presStyleCnt="1" custScaleX="956617" custScaleY="1252903" custLinFactX="58043" custLinFactNeighborX="100000" custLinFactNeighborY="-6383"/>
      <dgm:spPr/>
      <dgm:t>
        <a:bodyPr/>
        <a:lstStyle/>
        <a:p>
          <a:endParaRPr lang="it-IT"/>
        </a:p>
      </dgm:t>
    </dgm:pt>
    <dgm:pt modelId="{3C401454-B5EF-4ED5-9D55-59A0C2BC1557}" type="pres">
      <dgm:prSet presAssocID="{E3B23672-54ED-468C-AF03-6239434A2DA6}" presName="parTrans" presStyleCnt="0"/>
      <dgm:spPr/>
    </dgm:pt>
    <dgm:pt modelId="{8285FC05-6E63-4F85-B0A4-C7DB63963CB9}" type="pres">
      <dgm:prSet presAssocID="{A747AD38-FC8A-4037-88A9-914F29C8FDF8}" presName="node" presStyleLbl="alignAccFollowNode1" presStyleIdx="0" presStyleCnt="1" custScaleX="1289115" custScaleY="1514941" custLinFactX="-76496" custLinFactNeighborX="-100000" custLinFactNeighborY="-1505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F53AF93-93DC-4B2B-805C-081FFFF7085D}" srcId="{06CE6DA2-F2D5-4628-AF3C-32791D0C387E}" destId="{A747AD38-FC8A-4037-88A9-914F29C8FDF8}" srcOrd="0" destOrd="0" parTransId="{E3B23672-54ED-468C-AF03-6239434A2DA6}" sibTransId="{E97B1541-2B8D-4D3E-AF82-D95EC0600A8C}"/>
    <dgm:cxn modelId="{31C6A723-B0F5-41A6-AB7D-936AD5F829B0}" srcId="{E20B672E-443E-4FB2-999C-D15C88442FC0}" destId="{06CE6DA2-F2D5-4628-AF3C-32791D0C387E}" srcOrd="0" destOrd="0" parTransId="{03815570-DF09-4027-AC94-D981ED709FBD}" sibTransId="{6527064C-BE03-4646-A912-6EBF4EB6AAB5}"/>
    <dgm:cxn modelId="{08E06AD9-B2C9-4376-82CC-77916E41B285}" type="presOf" srcId="{A747AD38-FC8A-4037-88A9-914F29C8FDF8}" destId="{8285FC05-6E63-4F85-B0A4-C7DB63963CB9}" srcOrd="0" destOrd="0" presId="urn:microsoft.com/office/officeart/2005/8/layout/lProcess3"/>
    <dgm:cxn modelId="{0E07D411-712F-4917-A002-CDFD8D3355FD}" type="presOf" srcId="{06CE6DA2-F2D5-4628-AF3C-32791D0C387E}" destId="{39688AF7-9762-40FD-8115-B84BDC1366DC}" srcOrd="0" destOrd="0" presId="urn:microsoft.com/office/officeart/2005/8/layout/lProcess3"/>
    <dgm:cxn modelId="{EE209141-387A-42B8-A31D-E1B64006C0E7}" type="presOf" srcId="{E20B672E-443E-4FB2-999C-D15C88442FC0}" destId="{782E4DCB-E91A-490B-93AD-49CE4FD3C214}" srcOrd="0" destOrd="0" presId="urn:microsoft.com/office/officeart/2005/8/layout/lProcess3"/>
    <dgm:cxn modelId="{9A86B129-F12F-4DCA-809B-CE6A81820F92}" type="presParOf" srcId="{782E4DCB-E91A-490B-93AD-49CE4FD3C214}" destId="{C26EB234-071E-4461-9046-32C40936E4B0}" srcOrd="0" destOrd="0" presId="urn:microsoft.com/office/officeart/2005/8/layout/lProcess3"/>
    <dgm:cxn modelId="{5F08DBED-5926-4794-98CB-69ACF121BB3C}" type="presParOf" srcId="{C26EB234-071E-4461-9046-32C40936E4B0}" destId="{39688AF7-9762-40FD-8115-B84BDC1366DC}" srcOrd="0" destOrd="0" presId="urn:microsoft.com/office/officeart/2005/8/layout/lProcess3"/>
    <dgm:cxn modelId="{2DDF98FA-31F1-4BEC-A157-E6F1DA1F3945}" type="presParOf" srcId="{C26EB234-071E-4461-9046-32C40936E4B0}" destId="{3C401454-B5EF-4ED5-9D55-59A0C2BC1557}" srcOrd="1" destOrd="0" presId="urn:microsoft.com/office/officeart/2005/8/layout/lProcess3"/>
    <dgm:cxn modelId="{F1C6C94D-8C5C-481F-A196-AC304CE4A369}" type="presParOf" srcId="{C26EB234-071E-4461-9046-32C40936E4B0}" destId="{8285FC05-6E63-4F85-B0A4-C7DB63963CB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E0E960-0AF1-4609-8F56-68233424ADF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B7E6436-E8B3-4D2D-A2C3-A3FB5EF7B58F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gestione delle istituzioni scolastiche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in fase di emergenza</a:t>
          </a:r>
          <a:endParaRPr lang="it-IT" sz="1500" b="1" dirty="0">
            <a:latin typeface="Century Gothic" pitchFamily="34" charset="0"/>
          </a:endParaRPr>
        </a:p>
      </dgm:t>
    </dgm:pt>
    <dgm:pt modelId="{912F2AE7-74F8-488D-A62D-025A0CAF9229}" type="parTrans" cxnId="{CAB578C4-9A76-4065-A992-C26052FBE892}">
      <dgm:prSet/>
      <dgm:spPr/>
      <dgm:t>
        <a:bodyPr/>
        <a:lstStyle/>
        <a:p>
          <a:endParaRPr lang="it-IT"/>
        </a:p>
      </dgm:t>
    </dgm:pt>
    <dgm:pt modelId="{619E5C1F-9108-451D-AF5D-5203C6045396}" type="sibTrans" cxnId="{CAB578C4-9A76-4065-A992-C26052FBE892}">
      <dgm:prSet/>
      <dgm:spPr/>
      <dgm:t>
        <a:bodyPr/>
        <a:lstStyle/>
        <a:p>
          <a:endParaRPr lang="it-IT"/>
        </a:p>
      </dgm:t>
    </dgm:pt>
    <dgm:pt modelId="{DA27A743-773C-4368-9AC0-8E2818377DDA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didattica digitale 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programmazione informatica (</a:t>
          </a:r>
          <a:r>
            <a:rPr lang="it-IT" sz="1500" b="1" dirty="0" err="1" smtClean="0">
              <a:latin typeface="Century Gothic" pitchFamily="34" charset="0"/>
            </a:rPr>
            <a:t>coding</a:t>
          </a:r>
          <a:r>
            <a:rPr lang="it-IT" sz="1500" b="1" dirty="0" smtClean="0">
              <a:latin typeface="Century Gothic" pitchFamily="34" charset="0"/>
            </a:rPr>
            <a:t>)</a:t>
          </a:r>
          <a:endParaRPr lang="it-IT" sz="1500" b="1" dirty="0" smtClean="0"/>
        </a:p>
        <a:p>
          <a:pPr>
            <a:lnSpc>
              <a:spcPct val="90000"/>
            </a:lnSpc>
            <a:spcAft>
              <a:spcPct val="35000"/>
            </a:spcAft>
          </a:pPr>
          <a:endParaRPr lang="it-IT" sz="600" dirty="0"/>
        </a:p>
      </dgm:t>
    </dgm:pt>
    <dgm:pt modelId="{0E1FCC13-B780-4BB9-A989-CAB2E6E0DA48}" type="parTrans" cxnId="{D37AAD84-74FA-446C-B801-63539361DD3D}">
      <dgm:prSet/>
      <dgm:spPr/>
      <dgm:t>
        <a:bodyPr/>
        <a:lstStyle/>
        <a:p>
          <a:endParaRPr lang="it-IT"/>
        </a:p>
      </dgm:t>
    </dgm:pt>
    <dgm:pt modelId="{C7811F5A-1649-4532-BD4C-5E6284F6C2C4}" type="sibTrans" cxnId="{D37AAD84-74FA-446C-B801-63539361DD3D}">
      <dgm:prSet/>
      <dgm:spPr/>
      <dgm:t>
        <a:bodyPr/>
        <a:lstStyle/>
        <a:p>
          <a:endParaRPr lang="it-IT"/>
        </a:p>
      </dgm:t>
    </dgm:pt>
    <dgm:pt modelId="{0C9AE86A-F726-4539-84F4-7589DB5E5EC2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chemeClr val="tx1"/>
              </a:solidFill>
              <a:latin typeface="Century Gothic" pitchFamily="34" charset="0"/>
            </a:rPr>
            <a:t>nuovo curricolo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chemeClr val="tx1"/>
              </a:solidFill>
              <a:latin typeface="Century Gothic" pitchFamily="34" charset="0"/>
            </a:rPr>
            <a:t>di educazione civica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chemeClr val="tx1"/>
              </a:solidFill>
              <a:latin typeface="Century Gothic" pitchFamily="34" charset="0"/>
            </a:rPr>
            <a:t>(L. 20 agosto 2019, n.92;)</a:t>
          </a:r>
        </a:p>
      </dgm:t>
    </dgm:pt>
    <dgm:pt modelId="{38C119CA-C662-4800-84B9-299C3E7671CB}" type="parTrans" cxnId="{3B2A452F-1E84-4F9D-9F4D-AEB29F2DBB2A}">
      <dgm:prSet/>
      <dgm:spPr/>
      <dgm:t>
        <a:bodyPr/>
        <a:lstStyle/>
        <a:p>
          <a:endParaRPr lang="it-IT"/>
        </a:p>
      </dgm:t>
    </dgm:pt>
    <dgm:pt modelId="{C22FDA73-92D9-4CA0-82C2-E3B232488CD8}" type="sibTrans" cxnId="{3B2A452F-1E84-4F9D-9F4D-AEB29F2DBB2A}">
      <dgm:prSet/>
      <dgm:spPr/>
      <dgm:t>
        <a:bodyPr/>
        <a:lstStyle/>
        <a:p>
          <a:endParaRPr lang="it-IT"/>
        </a:p>
      </dgm:t>
    </dgm:pt>
    <dgm:pt modelId="{E14E5408-3FC7-4635-8BE7-C28336EA4E5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valutazione finale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degli apprendimenti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degli alunni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della scuola primaria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latin typeface="Century Gothic" pitchFamily="34" charset="0"/>
            </a:rPr>
            <a:t>(D.L. 8 aprile 2020, n. 22)</a:t>
          </a:r>
        </a:p>
      </dgm:t>
    </dgm:pt>
    <dgm:pt modelId="{82953624-12F9-44D9-A050-158D80B057A6}" type="parTrans" cxnId="{D77E0CC0-EF6C-497F-84DC-95DF91C9FAE1}">
      <dgm:prSet/>
      <dgm:spPr/>
      <dgm:t>
        <a:bodyPr/>
        <a:lstStyle/>
        <a:p>
          <a:endParaRPr lang="it-IT"/>
        </a:p>
      </dgm:t>
    </dgm:pt>
    <dgm:pt modelId="{2BA98ECC-4071-42B6-A651-D187BBE859AB}" type="sibTrans" cxnId="{D77E0CC0-EF6C-497F-84DC-95DF91C9FAE1}">
      <dgm:prSet/>
      <dgm:spPr/>
      <dgm:t>
        <a:bodyPr/>
        <a:lstStyle/>
        <a:p>
          <a:endParaRPr lang="it-IT"/>
        </a:p>
      </dgm:t>
    </dgm:pt>
    <dgm:pt modelId="{7639DA3E-5648-4D3D-A10F-3BF3F01B1F0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chemeClr val="tx1"/>
              </a:solidFill>
              <a:latin typeface="Century Gothic" pitchFamily="34" charset="0"/>
            </a:rPr>
            <a:t>competenze digitali degli studenti, uso responsabile di Internet, protezione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500" b="1" dirty="0" smtClean="0">
              <a:solidFill>
                <a:schemeClr val="tx1"/>
              </a:solidFill>
              <a:latin typeface="Century Gothic" pitchFamily="34" charset="0"/>
            </a:rPr>
            <a:t>dei dati personali, contrasto </a:t>
          </a:r>
          <a:r>
            <a:rPr lang="it-IT" sz="1500" b="1" dirty="0" err="1" smtClean="0">
              <a:solidFill>
                <a:schemeClr val="tx1"/>
              </a:solidFill>
              <a:latin typeface="Century Gothic" pitchFamily="34" charset="0"/>
            </a:rPr>
            <a:t>cyberbullismo</a:t>
          </a:r>
          <a:endParaRPr lang="it-IT" sz="1500" b="1" dirty="0" smtClean="0">
            <a:solidFill>
              <a:schemeClr val="tx1"/>
            </a:solidFill>
            <a:latin typeface="Century Gothic" pitchFamily="34" charset="0"/>
          </a:endParaRPr>
        </a:p>
      </dgm:t>
    </dgm:pt>
    <dgm:pt modelId="{5686A56A-DCFC-4CCE-9254-423AFF678622}" type="parTrans" cxnId="{9D3B970F-688E-4742-9B5B-FDB33D477C97}">
      <dgm:prSet/>
      <dgm:spPr/>
      <dgm:t>
        <a:bodyPr/>
        <a:lstStyle/>
        <a:p>
          <a:endParaRPr lang="it-IT"/>
        </a:p>
      </dgm:t>
    </dgm:pt>
    <dgm:pt modelId="{ABA0544D-58CE-41BC-A9A4-7144804312FD}" type="sibTrans" cxnId="{9D3B970F-688E-4742-9B5B-FDB33D477C97}">
      <dgm:prSet/>
      <dgm:spPr/>
      <dgm:t>
        <a:bodyPr/>
        <a:lstStyle/>
        <a:p>
          <a:endParaRPr lang="it-IT"/>
        </a:p>
      </dgm:t>
    </dgm:pt>
    <dgm:pt modelId="{68E9A3F4-DF73-4A48-8E7E-083484C7A0FB}" type="pres">
      <dgm:prSet presAssocID="{AEE0E960-0AF1-4609-8F56-68233424AD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C19E45E-46E7-4D8C-9DCC-8F39EB619040}" type="pres">
      <dgm:prSet presAssocID="{AEE0E960-0AF1-4609-8F56-68233424ADF4}" presName="cycle" presStyleCnt="0"/>
      <dgm:spPr/>
    </dgm:pt>
    <dgm:pt modelId="{5A7745F0-7971-4732-B898-F9BE556049F4}" type="pres">
      <dgm:prSet presAssocID="{3B7E6436-E8B3-4D2D-A2C3-A3FB5EF7B58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0F34D4-D24D-4472-AD9D-27BEA8F03B95}" type="pres">
      <dgm:prSet presAssocID="{619E5C1F-9108-451D-AF5D-5203C6045396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2A401E18-D93A-45BC-A783-4A49F29A8F02}" type="pres">
      <dgm:prSet presAssocID="{DA27A743-773C-4368-9AC0-8E2818377DDA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12668D-8585-4165-B520-223E0603C5D9}" type="pres">
      <dgm:prSet presAssocID="{0C9AE86A-F726-4539-84F4-7589DB5E5EC2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B81B40-FB0F-47F1-B680-2D83118B673A}" type="pres">
      <dgm:prSet presAssocID="{E14E5408-3FC7-4635-8BE7-C28336EA4E5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7C4EE9-079E-48D4-9D4F-16224CD6B492}" type="pres">
      <dgm:prSet presAssocID="{7639DA3E-5648-4D3D-A10F-3BF3F01B1F0D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BC767A8-A2BA-4A3C-AFE4-48F37A873E14}" type="presOf" srcId="{AEE0E960-0AF1-4609-8F56-68233424ADF4}" destId="{68E9A3F4-DF73-4A48-8E7E-083484C7A0FB}" srcOrd="0" destOrd="0" presId="urn:microsoft.com/office/officeart/2005/8/layout/cycle3"/>
    <dgm:cxn modelId="{DD0FCBED-6DB1-448D-9055-0C7FF246F7D1}" type="presOf" srcId="{0C9AE86A-F726-4539-84F4-7589DB5E5EC2}" destId="{4F12668D-8585-4165-B520-223E0603C5D9}" srcOrd="0" destOrd="0" presId="urn:microsoft.com/office/officeart/2005/8/layout/cycle3"/>
    <dgm:cxn modelId="{CAB578C4-9A76-4065-A992-C26052FBE892}" srcId="{AEE0E960-0AF1-4609-8F56-68233424ADF4}" destId="{3B7E6436-E8B3-4D2D-A2C3-A3FB5EF7B58F}" srcOrd="0" destOrd="0" parTransId="{912F2AE7-74F8-488D-A62D-025A0CAF9229}" sibTransId="{619E5C1F-9108-451D-AF5D-5203C6045396}"/>
    <dgm:cxn modelId="{EA1BF76E-1422-4F1F-BA9C-42171A75DA09}" type="presOf" srcId="{DA27A743-773C-4368-9AC0-8E2818377DDA}" destId="{2A401E18-D93A-45BC-A783-4A49F29A8F02}" srcOrd="0" destOrd="0" presId="urn:microsoft.com/office/officeart/2005/8/layout/cycle3"/>
    <dgm:cxn modelId="{D77E0CC0-EF6C-497F-84DC-95DF91C9FAE1}" srcId="{AEE0E960-0AF1-4609-8F56-68233424ADF4}" destId="{E14E5408-3FC7-4635-8BE7-C28336EA4E54}" srcOrd="3" destOrd="0" parTransId="{82953624-12F9-44D9-A050-158D80B057A6}" sibTransId="{2BA98ECC-4071-42B6-A651-D187BBE859AB}"/>
    <dgm:cxn modelId="{D91D2866-D156-4A0D-941B-F9EB2A6B9D4A}" type="presOf" srcId="{3B7E6436-E8B3-4D2D-A2C3-A3FB5EF7B58F}" destId="{5A7745F0-7971-4732-B898-F9BE556049F4}" srcOrd="0" destOrd="0" presId="urn:microsoft.com/office/officeart/2005/8/layout/cycle3"/>
    <dgm:cxn modelId="{9D3B970F-688E-4742-9B5B-FDB33D477C97}" srcId="{AEE0E960-0AF1-4609-8F56-68233424ADF4}" destId="{7639DA3E-5648-4D3D-A10F-3BF3F01B1F0D}" srcOrd="4" destOrd="0" parTransId="{5686A56A-DCFC-4CCE-9254-423AFF678622}" sibTransId="{ABA0544D-58CE-41BC-A9A4-7144804312FD}"/>
    <dgm:cxn modelId="{3B2A452F-1E84-4F9D-9F4D-AEB29F2DBB2A}" srcId="{AEE0E960-0AF1-4609-8F56-68233424ADF4}" destId="{0C9AE86A-F726-4539-84F4-7589DB5E5EC2}" srcOrd="2" destOrd="0" parTransId="{38C119CA-C662-4800-84B9-299C3E7671CB}" sibTransId="{C22FDA73-92D9-4CA0-82C2-E3B232488CD8}"/>
    <dgm:cxn modelId="{D37AAD84-74FA-446C-B801-63539361DD3D}" srcId="{AEE0E960-0AF1-4609-8F56-68233424ADF4}" destId="{DA27A743-773C-4368-9AC0-8E2818377DDA}" srcOrd="1" destOrd="0" parTransId="{0E1FCC13-B780-4BB9-A989-CAB2E6E0DA48}" sibTransId="{C7811F5A-1649-4532-BD4C-5E6284F6C2C4}"/>
    <dgm:cxn modelId="{97CFF343-5A73-43C4-973A-6D52C5A486B9}" type="presOf" srcId="{E14E5408-3FC7-4635-8BE7-C28336EA4E54}" destId="{22B81B40-FB0F-47F1-B680-2D83118B673A}" srcOrd="0" destOrd="0" presId="urn:microsoft.com/office/officeart/2005/8/layout/cycle3"/>
    <dgm:cxn modelId="{2BBCDD01-2340-4878-859E-F507D9288776}" type="presOf" srcId="{7639DA3E-5648-4D3D-A10F-3BF3F01B1F0D}" destId="{D57C4EE9-079E-48D4-9D4F-16224CD6B492}" srcOrd="0" destOrd="0" presId="urn:microsoft.com/office/officeart/2005/8/layout/cycle3"/>
    <dgm:cxn modelId="{73032D42-EBFD-4616-AB34-FE94C1196B2B}" type="presOf" srcId="{619E5C1F-9108-451D-AF5D-5203C6045396}" destId="{3F0F34D4-D24D-4472-AD9D-27BEA8F03B95}" srcOrd="0" destOrd="0" presId="urn:microsoft.com/office/officeart/2005/8/layout/cycle3"/>
    <dgm:cxn modelId="{61781A5C-F473-4AB7-9D9E-A345EBC0DB00}" type="presParOf" srcId="{68E9A3F4-DF73-4A48-8E7E-083484C7A0FB}" destId="{CC19E45E-46E7-4D8C-9DCC-8F39EB619040}" srcOrd="0" destOrd="0" presId="urn:microsoft.com/office/officeart/2005/8/layout/cycle3"/>
    <dgm:cxn modelId="{3B729AA4-51C9-4BE4-966B-DC02F7BBF19C}" type="presParOf" srcId="{CC19E45E-46E7-4D8C-9DCC-8F39EB619040}" destId="{5A7745F0-7971-4732-B898-F9BE556049F4}" srcOrd="0" destOrd="0" presId="urn:microsoft.com/office/officeart/2005/8/layout/cycle3"/>
    <dgm:cxn modelId="{9A597994-DE47-4429-B496-D700E4973471}" type="presParOf" srcId="{CC19E45E-46E7-4D8C-9DCC-8F39EB619040}" destId="{3F0F34D4-D24D-4472-AD9D-27BEA8F03B95}" srcOrd="1" destOrd="0" presId="urn:microsoft.com/office/officeart/2005/8/layout/cycle3"/>
    <dgm:cxn modelId="{C07BAA66-EAFC-4185-9F9E-8304BC8B9A1A}" type="presParOf" srcId="{CC19E45E-46E7-4D8C-9DCC-8F39EB619040}" destId="{2A401E18-D93A-45BC-A783-4A49F29A8F02}" srcOrd="2" destOrd="0" presId="urn:microsoft.com/office/officeart/2005/8/layout/cycle3"/>
    <dgm:cxn modelId="{A3553416-FB2D-405A-862A-A2C2451E04C7}" type="presParOf" srcId="{CC19E45E-46E7-4D8C-9DCC-8F39EB619040}" destId="{4F12668D-8585-4165-B520-223E0603C5D9}" srcOrd="3" destOrd="0" presId="urn:microsoft.com/office/officeart/2005/8/layout/cycle3"/>
    <dgm:cxn modelId="{802F8D8C-5A82-4330-B1AA-A427714D41E0}" type="presParOf" srcId="{CC19E45E-46E7-4D8C-9DCC-8F39EB619040}" destId="{22B81B40-FB0F-47F1-B680-2D83118B673A}" srcOrd="4" destOrd="0" presId="urn:microsoft.com/office/officeart/2005/8/layout/cycle3"/>
    <dgm:cxn modelId="{DA95DFC7-EC43-438F-B975-D931C952EFCC}" type="presParOf" srcId="{CC19E45E-46E7-4D8C-9DCC-8F39EB619040}" destId="{D57C4EE9-079E-48D4-9D4F-16224CD6B49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688AF7-9762-40FD-8115-B84BDC1366DC}">
      <dsp:nvSpPr>
        <dsp:cNvPr id="0" name=""/>
        <dsp:cNvSpPr/>
      </dsp:nvSpPr>
      <dsp:spPr>
        <a:xfrm>
          <a:off x="322304" y="232566"/>
          <a:ext cx="4289520" cy="2247233"/>
        </a:xfrm>
        <a:prstGeom prst="chevron">
          <a:avLst/>
        </a:prstGeom>
        <a:solidFill>
          <a:srgbClr val="FFC000">
            <a:alpha val="8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+mj-lt"/>
            </a:rPr>
            <a:t>Conferma del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+mj-lt"/>
            </a:rPr>
            <a:t>modello formativo</a:t>
          </a:r>
          <a:endParaRPr lang="it-IT" sz="2000" b="1" kern="1200" dirty="0"/>
        </a:p>
      </dsp:txBody>
      <dsp:txXfrm>
        <a:off x="322304" y="232566"/>
        <a:ext cx="4289520" cy="2247233"/>
      </dsp:txXfrm>
    </dsp:sp>
    <dsp:sp modelId="{8285FC05-6E63-4F85-B0A4-C7DB63963CB9}">
      <dsp:nvSpPr>
        <dsp:cNvPr id="0" name=""/>
        <dsp:cNvSpPr/>
      </dsp:nvSpPr>
      <dsp:spPr>
        <a:xfrm>
          <a:off x="3891978" y="217574"/>
          <a:ext cx="4797781" cy="2255300"/>
        </a:xfrm>
        <a:prstGeom prst="chevron">
          <a:avLst/>
        </a:prstGeom>
        <a:solidFill>
          <a:schemeClr val="bg2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t" anchorCtr="0">
          <a:noAutofit/>
        </a:bodyPr>
        <a:lstStyle/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350" b="1" kern="1200" dirty="0" smtClean="0">
            <a:solidFill>
              <a:srgbClr val="FF0000"/>
            </a:solidFill>
            <a:latin typeface="+mj-lt"/>
          </a:endParaRP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rgbClr val="FF0000"/>
              </a:solidFill>
              <a:latin typeface="+mj-lt"/>
            </a:rPr>
            <a:t>NOVITA’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- No </a:t>
          </a:r>
          <a:r>
            <a:rPr lang="it-IT" sz="1350" kern="1200" dirty="0" err="1" smtClean="0">
              <a:latin typeface="+mj-lt"/>
            </a:rPr>
            <a:t>visiting</a:t>
          </a:r>
          <a:r>
            <a:rPr lang="it-IT" sz="1350" kern="1200" dirty="0" smtClean="0">
              <a:latin typeface="+mj-lt"/>
            </a:rPr>
            <a:t> in scuole innovative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0" kern="1200" dirty="0" smtClean="0">
            <a:latin typeface="+mj-lt"/>
          </a:endParaRP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-  Nuove tematiche </a:t>
          </a:r>
          <a:r>
            <a:rPr lang="it-IT" sz="1350" kern="1200" dirty="0" err="1" smtClean="0">
              <a:latin typeface="+mj-lt"/>
            </a:rPr>
            <a:t>laboratoriali</a:t>
          </a:r>
          <a:r>
            <a:rPr lang="it-IT" sz="1350" kern="1200" dirty="0" smtClean="0">
              <a:latin typeface="+mj-lt"/>
            </a:rPr>
            <a:t> 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500" kern="1200" dirty="0" smtClean="0">
            <a:latin typeface="+mj-lt"/>
          </a:endParaRP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- Incontri plenari di accoglienza  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   (a distanza)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500" kern="1200" dirty="0" smtClean="0">
            <a:latin typeface="+mj-lt"/>
          </a:endParaRP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- Laboratori 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350" kern="1200" dirty="0" smtClean="0">
              <a:latin typeface="+mj-lt"/>
            </a:rPr>
            <a:t>  (in presenza o a distanza) </a:t>
          </a:r>
        </a:p>
        <a:p>
          <a:pPr lvl="0" algn="l" defTabSz="6000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350" kern="1200" dirty="0">
            <a:latin typeface="+mj-lt"/>
          </a:endParaRPr>
        </a:p>
      </dsp:txBody>
      <dsp:txXfrm>
        <a:off x="3891978" y="217574"/>
        <a:ext cx="4797781" cy="22553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0F34D4-D24D-4472-AD9D-27BEA8F03B95}">
      <dsp:nvSpPr>
        <dsp:cNvPr id="0" name=""/>
        <dsp:cNvSpPr/>
      </dsp:nvSpPr>
      <dsp:spPr>
        <a:xfrm>
          <a:off x="1281041" y="-35565"/>
          <a:ext cx="5790844" cy="5790844"/>
        </a:xfrm>
        <a:prstGeom prst="circularArrow">
          <a:avLst>
            <a:gd name="adj1" fmla="val 5544"/>
            <a:gd name="adj2" fmla="val 330680"/>
            <a:gd name="adj3" fmla="val 13764929"/>
            <a:gd name="adj4" fmla="val 17392660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7745F0-7971-4732-B898-F9BE556049F4}">
      <dsp:nvSpPr>
        <dsp:cNvPr id="0" name=""/>
        <dsp:cNvSpPr/>
      </dsp:nvSpPr>
      <dsp:spPr>
        <a:xfrm>
          <a:off x="2814218" y="1568"/>
          <a:ext cx="2724490" cy="1362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gestione delle istituzioni scolastiche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in fase di emergenza</a:t>
          </a:r>
          <a:endParaRPr lang="it-IT" sz="1500" b="1" kern="1200" dirty="0">
            <a:latin typeface="Century Gothic" pitchFamily="34" charset="0"/>
          </a:endParaRPr>
        </a:p>
      </dsp:txBody>
      <dsp:txXfrm>
        <a:off x="2814218" y="1568"/>
        <a:ext cx="2724490" cy="1362245"/>
      </dsp:txXfrm>
    </dsp:sp>
    <dsp:sp modelId="{2A401E18-D93A-45BC-A783-4A49F29A8F02}">
      <dsp:nvSpPr>
        <dsp:cNvPr id="0" name=""/>
        <dsp:cNvSpPr/>
      </dsp:nvSpPr>
      <dsp:spPr>
        <a:xfrm>
          <a:off x="5162799" y="1707912"/>
          <a:ext cx="2724490" cy="1362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didattica digitale e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programmazione informatica (</a:t>
          </a:r>
          <a:r>
            <a:rPr lang="it-IT" sz="1500" b="1" kern="1200" dirty="0" err="1" smtClean="0">
              <a:latin typeface="Century Gothic" pitchFamily="34" charset="0"/>
            </a:rPr>
            <a:t>coding</a:t>
          </a:r>
          <a:r>
            <a:rPr lang="it-IT" sz="1500" b="1" kern="1200" dirty="0" smtClean="0">
              <a:latin typeface="Century Gothic" pitchFamily="34" charset="0"/>
            </a:rPr>
            <a:t>)</a:t>
          </a:r>
          <a:endParaRPr lang="it-IT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 dirty="0"/>
        </a:p>
      </dsp:txBody>
      <dsp:txXfrm>
        <a:off x="5162799" y="1707912"/>
        <a:ext cx="2724490" cy="1362245"/>
      </dsp:txXfrm>
    </dsp:sp>
    <dsp:sp modelId="{4F12668D-8585-4165-B520-223E0603C5D9}">
      <dsp:nvSpPr>
        <dsp:cNvPr id="0" name=""/>
        <dsp:cNvSpPr/>
      </dsp:nvSpPr>
      <dsp:spPr>
        <a:xfrm>
          <a:off x="4265721" y="4468834"/>
          <a:ext cx="2724490" cy="1362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chemeClr val="tx1"/>
              </a:solidFill>
              <a:latin typeface="Century Gothic" pitchFamily="34" charset="0"/>
            </a:rPr>
            <a:t>nuovo curricolo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chemeClr val="tx1"/>
              </a:solidFill>
              <a:latin typeface="Century Gothic" pitchFamily="34" charset="0"/>
            </a:rPr>
            <a:t>di educazione civica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chemeClr val="tx1"/>
              </a:solidFill>
              <a:latin typeface="Century Gothic" pitchFamily="34" charset="0"/>
            </a:rPr>
            <a:t>(L. 20 agosto 2019, n.92;)</a:t>
          </a:r>
        </a:p>
      </dsp:txBody>
      <dsp:txXfrm>
        <a:off x="4265721" y="4468834"/>
        <a:ext cx="2724490" cy="1362245"/>
      </dsp:txXfrm>
    </dsp:sp>
    <dsp:sp modelId="{22B81B40-FB0F-47F1-B680-2D83118B673A}">
      <dsp:nvSpPr>
        <dsp:cNvPr id="0" name=""/>
        <dsp:cNvSpPr/>
      </dsp:nvSpPr>
      <dsp:spPr>
        <a:xfrm>
          <a:off x="1362716" y="4468834"/>
          <a:ext cx="2724490" cy="1362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valutazione finale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degli apprendimenti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degli alunni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della scuola primaria 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latin typeface="Century Gothic" pitchFamily="34" charset="0"/>
            </a:rPr>
            <a:t>(D.L. 8 aprile 2020, n. 22)</a:t>
          </a:r>
        </a:p>
      </dsp:txBody>
      <dsp:txXfrm>
        <a:off x="1362716" y="4468834"/>
        <a:ext cx="2724490" cy="1362245"/>
      </dsp:txXfrm>
    </dsp:sp>
    <dsp:sp modelId="{D57C4EE9-079E-48D4-9D4F-16224CD6B492}">
      <dsp:nvSpPr>
        <dsp:cNvPr id="0" name=""/>
        <dsp:cNvSpPr/>
      </dsp:nvSpPr>
      <dsp:spPr>
        <a:xfrm>
          <a:off x="465638" y="1707912"/>
          <a:ext cx="2724490" cy="13622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chemeClr val="tx1"/>
              </a:solidFill>
              <a:latin typeface="Century Gothic" pitchFamily="34" charset="0"/>
            </a:rPr>
            <a:t>competenze digitali degli studenti, uso responsabile di Internet, protezione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500" b="1" kern="1200" dirty="0" smtClean="0">
              <a:solidFill>
                <a:schemeClr val="tx1"/>
              </a:solidFill>
              <a:latin typeface="Century Gothic" pitchFamily="34" charset="0"/>
            </a:rPr>
            <a:t>dei dati personali, contrasto </a:t>
          </a:r>
          <a:r>
            <a:rPr lang="it-IT" sz="1500" b="1" kern="1200" dirty="0" err="1" smtClean="0">
              <a:solidFill>
                <a:schemeClr val="tx1"/>
              </a:solidFill>
              <a:latin typeface="Century Gothic" pitchFamily="34" charset="0"/>
            </a:rPr>
            <a:t>cyberbullismo</a:t>
          </a:r>
          <a:endParaRPr lang="it-IT" sz="1500" b="1" kern="1200" dirty="0" smtClean="0">
            <a:solidFill>
              <a:schemeClr val="tx1"/>
            </a:solidFill>
            <a:latin typeface="Century Gothic" pitchFamily="34" charset="0"/>
          </a:endParaRPr>
        </a:p>
      </dsp:txBody>
      <dsp:txXfrm>
        <a:off x="465638" y="1707912"/>
        <a:ext cx="2724490" cy="1362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DA838-F791-436C-8A5A-2AF8305EA7DF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6E6A4-DBB8-45A7-8564-0D05FF713D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6E6A4-DBB8-45A7-8564-0D05FF713D0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6E6A4-DBB8-45A7-8564-0D05FF713D01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6E6A4-DBB8-45A7-8564-0D05FF713D01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6F1BEC-27B3-4E6A-896B-AAEC6E76E435}" type="datetimeFigureOut">
              <a:rPr lang="it-IT" smtClean="0"/>
              <a:pPr/>
              <a:t>29/11/2020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128B21-E237-45A4-A008-D7BC0DE0142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file:///C:\Users\utente\Desktop\MATERIALE%20ANNO%20PROVA%202020-21\nota-28730-del-21-settembre-2020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utente\Desktop\MATERIALE%20ANNO%20PROVA%202020-21\indicazioni_curriculum_formativo.pdf" TargetMode="External"/><Relationship Id="rId3" Type="http://schemas.openxmlformats.org/officeDocument/2006/relationships/hyperlink" Target="file:///C:\Users\utente\Desktop\MATERIALE%20ANNO%20PROVA%202020-21\bilancio_iniziale%202020-21.pdf" TargetMode="External"/><Relationship Id="rId7" Type="http://schemas.openxmlformats.org/officeDocument/2006/relationships/hyperlink" Target="file:///C:\Users\utente\Desktop\MATERIALE%20ANNO%20PROVA%202020-21\CALENDARIO%20PROGETTAZIONE%20PEER%20TO%20PEER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utente\Desktop\MATERIALE%20ANNO%20PROVA%202020-21\griglia_di_osservazione_%20IN%20PRESENZA.docx" TargetMode="External"/><Relationship Id="rId5" Type="http://schemas.openxmlformats.org/officeDocument/2006/relationships/hyperlink" Target="file:///C:\Users\utente\Desktop\MATERIALE%20ANNO%20PROVA%202020-21\PATTO%20SVILUPPO%20PROFESSIONALE%20(modello).docx" TargetMode="External"/><Relationship Id="rId4" Type="http://schemas.openxmlformats.org/officeDocument/2006/relationships/hyperlink" Target="file:///C:\Users\utente\Desktop\MATERIALE%20ANNO%20PROVA%202020-21\BILANCIO%20INIZIALE.p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8784976" cy="720080"/>
          </a:xfrm>
          <a:solidFill>
            <a:schemeClr val="tx1">
              <a:lumMod val="8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t-IT" sz="4000" dirty="0" smtClean="0"/>
              <a:t>Percorso di formazione e prova 2020/21</a:t>
            </a:r>
            <a:endParaRPr lang="it-IT" sz="4000" dirty="0"/>
          </a:p>
        </p:txBody>
      </p:sp>
      <p:pic>
        <p:nvPicPr>
          <p:cNvPr id="4" name="Immagine 3" descr="https://neoassunti2020.r1-it.storage.cloud.it/files/2021/INFOGRAFICA_DEF_FORM_2021.jpg?time=637394084821436871"/>
          <p:cNvPicPr/>
          <p:nvPr/>
        </p:nvPicPr>
        <p:blipFill>
          <a:blip r:embed="rId3" cstate="print"/>
          <a:srcRect t="15152"/>
          <a:stretch>
            <a:fillRect/>
          </a:stretch>
        </p:blipFill>
        <p:spPr bwMode="auto">
          <a:xfrm>
            <a:off x="179512" y="2132856"/>
            <a:ext cx="8784976" cy="4392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251520" y="3573016"/>
            <a:ext cx="8640960" cy="2952328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FF00"/>
                </a:solidFill>
                <a:latin typeface="Century Gothic" pitchFamily="34" charset="0"/>
              </a:rPr>
              <a:t>I riferimenti normativi:</a:t>
            </a:r>
          </a:p>
          <a:p>
            <a:pPr marL="177800" indent="-177800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1800" b="1" dirty="0" smtClean="0">
                <a:latin typeface="Century Gothic" pitchFamily="34" charset="0"/>
              </a:rPr>
              <a:t>Legge </a:t>
            </a:r>
            <a:r>
              <a:rPr lang="it-IT" sz="1800" b="1" dirty="0" smtClean="0">
                <a:latin typeface="Century Gothic" pitchFamily="34" charset="0"/>
              </a:rPr>
              <a:t>13 luglio 2015, n. 107, in particolare i commi da 115 a 120, che disciplinano il periodo di formazione e prova del personale docente ed educativo</a:t>
            </a:r>
          </a:p>
          <a:p>
            <a:pPr marL="177800" indent="-177800" algn="just">
              <a:buClr>
                <a:schemeClr val="tx1"/>
              </a:buClr>
              <a:buFont typeface="Wingdings" pitchFamily="2" charset="2"/>
              <a:buChar char="§"/>
            </a:pPr>
            <a:endParaRPr lang="it-IT" sz="800" b="1" dirty="0" smtClean="0">
              <a:latin typeface="Century Gothic" pitchFamily="34" charset="0"/>
            </a:endParaRPr>
          </a:p>
          <a:p>
            <a:pPr marL="177800" indent="-177800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1800" b="1" dirty="0" smtClean="0">
                <a:latin typeface="Century Gothic" pitchFamily="34" charset="0"/>
              </a:rPr>
              <a:t>Decreto </a:t>
            </a:r>
            <a:r>
              <a:rPr lang="it-IT" sz="1800" b="1" dirty="0" smtClean="0">
                <a:latin typeface="Century Gothic" pitchFamily="34" charset="0"/>
              </a:rPr>
              <a:t>Ministeriale 27 ottobre 2015, n. 850</a:t>
            </a:r>
          </a:p>
          <a:p>
            <a:pPr marL="177800" indent="-177800" algn="just">
              <a:buClr>
                <a:schemeClr val="tx1"/>
              </a:buClr>
              <a:buFont typeface="Wingdings" pitchFamily="2" charset="2"/>
              <a:buChar char="§"/>
            </a:pPr>
            <a:endParaRPr lang="it-IT" sz="800" b="1" dirty="0" smtClean="0">
              <a:latin typeface="Century Gothic" pitchFamily="34" charset="0"/>
            </a:endParaRPr>
          </a:p>
          <a:p>
            <a:pPr marL="177800" indent="-177800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1800" b="1" dirty="0" smtClean="0">
                <a:latin typeface="Century Gothic" pitchFamily="34" charset="0"/>
              </a:rPr>
              <a:t>Circolari </a:t>
            </a:r>
            <a:r>
              <a:rPr lang="it-IT" sz="1800" b="1" dirty="0" smtClean="0">
                <a:latin typeface="Century Gothic" pitchFamily="34" charset="0"/>
              </a:rPr>
              <a:t>di indirizzo annuali: per il corrente anno scolastico la nota del Ministero dell’Istruzione 21 settembre 2020, </a:t>
            </a:r>
            <a:r>
              <a:rPr lang="it-IT" sz="1800" b="1" dirty="0" err="1" smtClean="0">
                <a:latin typeface="Century Gothic" pitchFamily="34" charset="0"/>
              </a:rPr>
              <a:t>prot</a:t>
            </a:r>
            <a:r>
              <a:rPr lang="it-IT" sz="1800" b="1" dirty="0" smtClean="0">
                <a:latin typeface="Century Gothic" pitchFamily="34" charset="0"/>
              </a:rPr>
              <a:t>. 28730 </a:t>
            </a:r>
            <a:r>
              <a:rPr lang="it-IT" sz="1800" b="1" dirty="0" smtClean="0">
                <a:latin typeface="Century Gothic" pitchFamily="34" charset="0"/>
                <a:sym typeface="Wingdings"/>
                <a:hlinkClick r:id="rId2" action="ppaction://hlinkfile"/>
              </a:rPr>
              <a:t></a:t>
            </a:r>
            <a:endParaRPr lang="it-IT" sz="1800" b="1" dirty="0">
              <a:latin typeface="Century Gothic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4294967295"/>
          </p:nvPr>
        </p:nvGraphicFramePr>
        <p:xfrm>
          <a:off x="0" y="476672"/>
          <a:ext cx="9036496" cy="2735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51520" y="980728"/>
            <a:ext cx="8712968" cy="5688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500" b="1" dirty="0" smtClean="0">
                <a:latin typeface="Century Gothic" pitchFamily="34" charset="0"/>
              </a:rPr>
              <a:t>• </a:t>
            </a:r>
            <a:r>
              <a:rPr lang="it-IT" sz="2500" b="1" u="sng" dirty="0" smtClean="0">
                <a:latin typeface="Century Gothic" pitchFamily="34" charset="0"/>
              </a:rPr>
              <a:t>Incontri propedeutici e di restituzione</a:t>
            </a:r>
            <a:r>
              <a:rPr lang="it-IT" sz="2500" b="1" dirty="0" smtClean="0">
                <a:latin typeface="Century Gothic" pitchFamily="34" charset="0"/>
              </a:rPr>
              <a:t>	 6 ore</a:t>
            </a:r>
          </a:p>
          <a:p>
            <a:pPr>
              <a:lnSpc>
                <a:spcPct val="150000"/>
              </a:lnSpc>
            </a:pPr>
            <a:r>
              <a:rPr lang="it-IT" sz="2500" b="1" dirty="0" smtClean="0">
                <a:latin typeface="Century Gothic" pitchFamily="34" charset="0"/>
              </a:rPr>
              <a:t>• </a:t>
            </a:r>
            <a:r>
              <a:rPr lang="it-IT" sz="2500" b="1" u="sng" dirty="0" smtClean="0">
                <a:latin typeface="Century Gothic" pitchFamily="34" charset="0"/>
              </a:rPr>
              <a:t>Laboratori  formativi</a:t>
            </a:r>
            <a:r>
              <a:rPr lang="it-IT" sz="2500" b="1" dirty="0" smtClean="0">
                <a:latin typeface="Century Gothic" pitchFamily="34" charset="0"/>
              </a:rPr>
              <a:t>  				12 ore</a:t>
            </a:r>
          </a:p>
          <a:p>
            <a:pPr>
              <a:lnSpc>
                <a:spcPct val="150000"/>
              </a:lnSpc>
            </a:pPr>
            <a:r>
              <a:rPr lang="it-IT" sz="2500" b="1" dirty="0" smtClean="0">
                <a:latin typeface="Century Gothic" pitchFamily="34" charset="0"/>
              </a:rPr>
              <a:t>• </a:t>
            </a:r>
            <a:r>
              <a:rPr lang="it-IT" sz="2500" b="1" u="sng" dirty="0" err="1" smtClean="0">
                <a:latin typeface="Century Gothic" pitchFamily="34" charset="0"/>
              </a:rPr>
              <a:t>Peer</a:t>
            </a:r>
            <a:r>
              <a:rPr lang="it-IT" sz="2500" b="1" u="sng" dirty="0" smtClean="0">
                <a:latin typeface="Century Gothic" pitchFamily="34" charset="0"/>
              </a:rPr>
              <a:t> </a:t>
            </a:r>
            <a:r>
              <a:rPr lang="it-IT" sz="2500" b="1" u="sng" dirty="0" err="1" smtClean="0">
                <a:latin typeface="Century Gothic" pitchFamily="34" charset="0"/>
              </a:rPr>
              <a:t>to</a:t>
            </a:r>
            <a:r>
              <a:rPr lang="it-IT" sz="2500" b="1" u="sng" dirty="0" smtClean="0">
                <a:latin typeface="Century Gothic" pitchFamily="34" charset="0"/>
              </a:rPr>
              <a:t> </a:t>
            </a:r>
            <a:r>
              <a:rPr lang="it-IT" sz="2500" b="1" u="sng" dirty="0" err="1" smtClean="0">
                <a:latin typeface="Century Gothic" pitchFamily="34" charset="0"/>
              </a:rPr>
              <a:t>peer</a:t>
            </a:r>
            <a:r>
              <a:rPr lang="it-IT" sz="2500" b="1" u="sng" dirty="0" smtClean="0">
                <a:latin typeface="Century Gothic" pitchFamily="34" charset="0"/>
              </a:rPr>
              <a:t>  </a:t>
            </a:r>
            <a:r>
              <a:rPr lang="it-IT" sz="2500" b="1" dirty="0" smtClean="0">
                <a:latin typeface="Century Gothic" pitchFamily="34" charset="0"/>
              </a:rPr>
              <a:t>					12 ore</a:t>
            </a:r>
          </a:p>
          <a:p>
            <a:pPr>
              <a:lnSpc>
                <a:spcPct val="150000"/>
              </a:lnSpc>
            </a:pPr>
            <a:r>
              <a:rPr lang="it-IT" b="1" dirty="0">
                <a:latin typeface="Century Gothic" pitchFamily="34" charset="0"/>
              </a:rPr>
              <a:t> </a:t>
            </a:r>
            <a:r>
              <a:rPr lang="it-IT" b="1" dirty="0" smtClean="0">
                <a:latin typeface="Century Gothic" pitchFamily="34" charset="0"/>
              </a:rPr>
              <a:t>   </a:t>
            </a:r>
            <a:r>
              <a:rPr lang="it-IT" sz="1400" b="1" dirty="0" smtClean="0">
                <a:latin typeface="Century Gothic" pitchFamily="34" charset="0"/>
              </a:rPr>
              <a:t>Progettazione condivisa </a:t>
            </a:r>
            <a:r>
              <a:rPr lang="it-IT" sz="1400" b="1" dirty="0">
                <a:latin typeface="Century Gothic" pitchFamily="34" charset="0"/>
              </a:rPr>
              <a:t>	</a:t>
            </a:r>
            <a:r>
              <a:rPr lang="it-IT" sz="1400" b="1" dirty="0" smtClean="0">
                <a:latin typeface="Century Gothic" pitchFamily="34" charset="0"/>
              </a:rPr>
              <a:t>	 	   	  3 ore</a:t>
            </a:r>
          </a:p>
          <a:p>
            <a:pPr>
              <a:lnSpc>
                <a:spcPct val="150000"/>
              </a:lnSpc>
            </a:pPr>
            <a:r>
              <a:rPr lang="it-IT" sz="1400" b="1" dirty="0" smtClean="0">
                <a:latin typeface="Century Gothic" pitchFamily="34" charset="0"/>
              </a:rPr>
              <a:t>     Osservazione neoassunto/tutor 	 	 	  4 ore</a:t>
            </a:r>
          </a:p>
          <a:p>
            <a:pPr>
              <a:lnSpc>
                <a:spcPct val="150000"/>
              </a:lnSpc>
            </a:pPr>
            <a:r>
              <a:rPr lang="it-IT" sz="1400" b="1" dirty="0" smtClean="0">
                <a:latin typeface="Century Gothic" pitchFamily="34" charset="0"/>
              </a:rPr>
              <a:t>     Osservazione tutor/neoassunto		  	  4 ore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Century Gothic" pitchFamily="34" charset="0"/>
              </a:rPr>
              <a:t>    </a:t>
            </a:r>
            <a:r>
              <a:rPr lang="it-IT" sz="1400" b="1" dirty="0" smtClean="0">
                <a:latin typeface="Century Gothic" pitchFamily="34" charset="0"/>
              </a:rPr>
              <a:t>Verifica dell’esperienza 		  		  1 ora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Century Gothic" pitchFamily="34" charset="0"/>
              </a:rPr>
              <a:t>•  </a:t>
            </a:r>
            <a:r>
              <a:rPr lang="it-IT" sz="2500" b="1" u="sng" dirty="0" smtClean="0">
                <a:latin typeface="Century Gothic" pitchFamily="34" charset="0"/>
              </a:rPr>
              <a:t>Formazione on </a:t>
            </a:r>
            <a:r>
              <a:rPr lang="it-IT" sz="2500" b="1" u="sng" dirty="0" err="1" smtClean="0">
                <a:latin typeface="Century Gothic" pitchFamily="34" charset="0"/>
              </a:rPr>
              <a:t>line</a:t>
            </a:r>
            <a:r>
              <a:rPr lang="it-IT" sz="2500" b="1" u="sng" dirty="0" smtClean="0">
                <a:latin typeface="Century Gothic" pitchFamily="34" charset="0"/>
              </a:rPr>
              <a:t> e Portfolio </a:t>
            </a:r>
            <a:r>
              <a:rPr lang="it-IT" sz="2500" b="1" dirty="0" smtClean="0">
                <a:latin typeface="Century Gothic" pitchFamily="34" charset="0"/>
              </a:rPr>
              <a:t>	</a:t>
            </a:r>
            <a:r>
              <a:rPr lang="it-IT" b="1" dirty="0" smtClean="0">
                <a:latin typeface="Century Gothic" pitchFamily="34" charset="0"/>
              </a:rPr>
              <a:t>	</a:t>
            </a:r>
            <a:r>
              <a:rPr lang="it-IT" sz="2500" b="1" dirty="0" smtClean="0">
                <a:latin typeface="Century Gothic" pitchFamily="34" charset="0"/>
              </a:rPr>
              <a:t>20 ore</a:t>
            </a: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Century Gothic" pitchFamily="34" charset="0"/>
              </a:rPr>
              <a:t>    </a:t>
            </a:r>
            <a:r>
              <a:rPr lang="it-IT" sz="1400" b="1" dirty="0" smtClean="0">
                <a:latin typeface="Century Gothic" pitchFamily="34" charset="0"/>
              </a:rPr>
              <a:t>Bilancio competenze iniziale		  	  	  3 ore</a:t>
            </a:r>
          </a:p>
          <a:p>
            <a:pPr>
              <a:lnSpc>
                <a:spcPct val="150000"/>
              </a:lnSpc>
            </a:pPr>
            <a:r>
              <a:rPr lang="it-IT" sz="1400" b="1" dirty="0" smtClean="0">
                <a:latin typeface="Century Gothic" pitchFamily="34" charset="0"/>
              </a:rPr>
              <a:t>     Portfolio, questionari, consultazione materiale	</a:t>
            </a:r>
            <a:r>
              <a:rPr lang="it-IT" sz="1400" b="1" dirty="0">
                <a:latin typeface="Century Gothic" pitchFamily="34" charset="0"/>
              </a:rPr>
              <a:t>	</a:t>
            </a:r>
            <a:r>
              <a:rPr lang="it-IT" sz="1400" b="1" dirty="0" smtClean="0">
                <a:latin typeface="Century Gothic" pitchFamily="34" charset="0"/>
              </a:rPr>
              <a:t>14 ore</a:t>
            </a:r>
          </a:p>
          <a:p>
            <a:pPr>
              <a:lnSpc>
                <a:spcPct val="150000"/>
              </a:lnSpc>
            </a:pPr>
            <a:r>
              <a:rPr lang="it-IT" sz="1400" b="1" dirty="0" smtClean="0">
                <a:latin typeface="Century Gothic" pitchFamily="34" charset="0"/>
              </a:rPr>
              <a:t>     Bilancio competenze finale		 	  	  3 </a:t>
            </a:r>
            <a:r>
              <a:rPr lang="it-IT" sz="1400" b="1" dirty="0" smtClean="0">
                <a:latin typeface="Century Gothic" pitchFamily="34" charset="0"/>
              </a:rPr>
              <a:t>ore</a:t>
            </a:r>
          </a:p>
          <a:p>
            <a:pPr>
              <a:lnSpc>
                <a:spcPct val="150000"/>
              </a:lnSpc>
            </a:pPr>
            <a:endParaRPr lang="it-IT" sz="800" b="1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Century Gothic" pitchFamily="34" charset="0"/>
              </a:rPr>
              <a:t>			</a:t>
            </a:r>
            <a:r>
              <a:rPr lang="it-IT" sz="2500" b="1" dirty="0" smtClean="0">
                <a:latin typeface="Century Gothic" pitchFamily="34" charset="0"/>
              </a:rPr>
              <a:t>                        </a:t>
            </a:r>
            <a:r>
              <a:rPr lang="it-IT" sz="2500" dirty="0" smtClean="0">
                <a:latin typeface="Century Gothic" pitchFamily="34" charset="0"/>
              </a:rPr>
              <a:t>  </a:t>
            </a:r>
            <a:r>
              <a:rPr lang="it-IT" sz="2500" b="1" u="db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Totale 	50 ore</a:t>
            </a:r>
            <a:endParaRPr lang="it-IT" sz="2500" b="1" u="db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467544" y="1340768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Diagramma 4"/>
          <p:cNvGraphicFramePr/>
          <p:nvPr/>
        </p:nvGraphicFramePr>
        <p:xfrm>
          <a:off x="395536" y="836712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755576" y="404664"/>
            <a:ext cx="7772400" cy="2880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5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Principali novità</a:t>
            </a:r>
            <a:r>
              <a:rPr kumimoji="0" lang="it-IT" sz="45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4500" b="1" i="0" u="none" strike="noStrike" kern="1200" cap="none" spc="0" normalizeH="0" noProof="0" dirty="0" err="1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laboratoriali</a:t>
            </a:r>
            <a:r>
              <a:rPr kumimoji="0" lang="it-IT" sz="45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it-IT" sz="4500" b="1" i="0" u="none" strike="noStrike" kern="1200" cap="none" spc="0" normalizeH="0" baseline="0" noProof="0" dirty="0">
              <a:ln w="635"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200800" cy="914400"/>
          </a:xfrm>
          <a:scene3d>
            <a:camera prst="orthographicFront"/>
            <a:lightRig rig="freezing" dir="t">
              <a:rot lat="0" lon="0" rev="5640000"/>
            </a:lightRig>
          </a:scene3d>
          <a:sp3d>
            <a:bevelT prst="angle"/>
          </a:sp3d>
        </p:spPr>
        <p:txBody>
          <a:bodyPr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l"/>
            <a:r>
              <a:rPr lang="it-IT" sz="5000" dirty="0" smtClean="0"/>
              <a:t/>
            </a:r>
            <a:br>
              <a:rPr lang="it-IT" sz="5000" dirty="0" smtClean="0"/>
            </a:br>
            <a:r>
              <a:rPr lang="it-IT" sz="53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 compiti del docente tutor:</a:t>
            </a:r>
            <a:endParaRPr lang="it-IT" sz="53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673424"/>
            <a:ext cx="8568952" cy="4923928"/>
          </a:xfrm>
        </p:spPr>
        <p:txBody>
          <a:bodyPr>
            <a:noAutofit/>
          </a:bodyPr>
          <a:lstStyle/>
          <a:p>
            <a:pPr marL="273050" indent="-273050" algn="just">
              <a:lnSpc>
                <a:spcPct val="120000"/>
              </a:lnSpc>
            </a:pPr>
            <a:r>
              <a:rPr lang="it-IT" sz="2300" dirty="0" smtClean="0"/>
              <a:t>•	</a:t>
            </a:r>
            <a:r>
              <a:rPr lang="it-IT" sz="1800" b="1" dirty="0" smtClean="0">
                <a:latin typeface="Century Gothic" pitchFamily="34" charset="0"/>
              </a:rPr>
              <a:t>collabora  all’ individuazione e stesura  del  primo  Bilancio   di    Competenze, del Patto  per lo Sviluppo Professionale, del Bilancio di Competenze  finale;</a:t>
            </a:r>
          </a:p>
          <a:p>
            <a:pPr marL="273050" indent="-273050" algn="just">
              <a:lnSpc>
                <a:spcPct val="120000"/>
              </a:lnSpc>
            </a:pPr>
            <a:endParaRPr lang="it-IT" sz="800" b="1" dirty="0" smtClean="0">
              <a:latin typeface="Century Gothic" pitchFamily="34" charset="0"/>
            </a:endParaRPr>
          </a:p>
          <a:p>
            <a:pPr marL="273050" indent="-273050" algn="just">
              <a:lnSpc>
                <a:spcPct val="120000"/>
              </a:lnSpc>
            </a:pPr>
            <a:r>
              <a:rPr lang="it-IT" sz="2000" b="1" dirty="0" smtClean="0">
                <a:latin typeface="Century Gothic" pitchFamily="34" charset="0"/>
              </a:rPr>
              <a:t>• </a:t>
            </a:r>
            <a:r>
              <a:rPr lang="it-IT" sz="1800" b="1" dirty="0" smtClean="0">
                <a:latin typeface="Century Gothic" pitchFamily="34" charset="0"/>
              </a:rPr>
              <a:t>progetta con il docente neoassunto l’attività di </a:t>
            </a:r>
            <a:r>
              <a:rPr lang="it-IT" sz="1800" b="1" dirty="0" err="1" smtClean="0">
                <a:latin typeface="Century Gothic" pitchFamily="34" charset="0"/>
              </a:rPr>
              <a:t>peer</a:t>
            </a:r>
            <a:r>
              <a:rPr lang="it-IT" sz="1800" b="1" dirty="0" smtClean="0">
                <a:latin typeface="Century Gothic" pitchFamily="34" charset="0"/>
              </a:rPr>
              <a:t> </a:t>
            </a:r>
            <a:r>
              <a:rPr lang="it-IT" sz="1800" b="1" dirty="0" err="1" smtClean="0">
                <a:latin typeface="Century Gothic" pitchFamily="34" charset="0"/>
              </a:rPr>
              <a:t>to</a:t>
            </a:r>
            <a:r>
              <a:rPr lang="it-IT" sz="1800" b="1" dirty="0" smtClean="0">
                <a:latin typeface="Century Gothic" pitchFamily="34" charset="0"/>
              </a:rPr>
              <a:t> </a:t>
            </a:r>
            <a:r>
              <a:rPr lang="it-IT" sz="1800" b="1" dirty="0" err="1" smtClean="0">
                <a:latin typeface="Century Gothic" pitchFamily="34" charset="0"/>
              </a:rPr>
              <a:t>peer</a:t>
            </a:r>
            <a:r>
              <a:rPr lang="it-IT" sz="1800" b="1" dirty="0" smtClean="0">
                <a:latin typeface="Century Gothic" pitchFamily="34" charset="0"/>
              </a:rPr>
              <a:t> e collabora alla rielaborazione delle attività osservate</a:t>
            </a:r>
            <a:r>
              <a:rPr lang="it-IT" sz="2000" b="1" dirty="0" smtClean="0">
                <a:latin typeface="Century Gothic" pitchFamily="34" charset="0"/>
              </a:rPr>
              <a:t>;</a:t>
            </a:r>
          </a:p>
          <a:p>
            <a:pPr marL="273050" indent="-273050" algn="just">
              <a:lnSpc>
                <a:spcPct val="120000"/>
              </a:lnSpc>
            </a:pPr>
            <a:endParaRPr lang="it-IT" sz="800" b="1" dirty="0" smtClean="0">
              <a:latin typeface="Century Gothic" pitchFamily="34" charset="0"/>
            </a:endParaRPr>
          </a:p>
          <a:p>
            <a:pPr marL="273050" indent="-273050" algn="just">
              <a:lnSpc>
                <a:spcPct val="120000"/>
              </a:lnSpc>
            </a:pPr>
            <a:r>
              <a:rPr lang="it-IT" sz="2000" b="1" dirty="0" smtClean="0">
                <a:latin typeface="Century Gothic" pitchFamily="34" charset="0"/>
              </a:rPr>
              <a:t>• </a:t>
            </a:r>
            <a:r>
              <a:rPr lang="it-IT" sz="1800" b="1" dirty="0" smtClean="0">
                <a:latin typeface="Century Gothic" pitchFamily="34" charset="0"/>
              </a:rPr>
              <a:t>favorisce la partecipazione e l’inserimento  del docente neoassunto nella vita collegiale della scuola;</a:t>
            </a:r>
          </a:p>
          <a:p>
            <a:pPr marL="273050" indent="-273050" algn="just">
              <a:lnSpc>
                <a:spcPct val="120000"/>
              </a:lnSpc>
            </a:pPr>
            <a:endParaRPr lang="it-IT" sz="800" b="1" dirty="0" smtClean="0">
              <a:latin typeface="Century Gothic" pitchFamily="34" charset="0"/>
            </a:endParaRPr>
          </a:p>
          <a:p>
            <a:pPr marL="273050" indent="-273050" algn="just">
              <a:lnSpc>
                <a:spcPct val="120000"/>
              </a:lnSpc>
            </a:pPr>
            <a:r>
              <a:rPr lang="it-IT" sz="1800" b="1" dirty="0" smtClean="0">
                <a:latin typeface="Century Gothic" pitchFamily="34" charset="0"/>
              </a:rPr>
              <a:t>•  svolge le attività riservate al Tutor nella Piattaforma Indire;</a:t>
            </a:r>
          </a:p>
          <a:p>
            <a:pPr marL="273050" indent="-273050" algn="just">
              <a:lnSpc>
                <a:spcPct val="120000"/>
              </a:lnSpc>
            </a:pPr>
            <a:endParaRPr lang="it-IT" sz="800" b="1" dirty="0" smtClean="0">
              <a:latin typeface="Century Gothic" pitchFamily="34" charset="0"/>
            </a:endParaRPr>
          </a:p>
          <a:p>
            <a:pPr marL="273050" indent="-273050" algn="just">
              <a:lnSpc>
                <a:spcPct val="120000"/>
              </a:lnSpc>
            </a:pPr>
            <a:r>
              <a:rPr lang="it-IT" sz="2000" b="1" dirty="0" smtClean="0">
                <a:latin typeface="Century Gothic" pitchFamily="34" charset="0"/>
              </a:rPr>
              <a:t>• </a:t>
            </a:r>
            <a:r>
              <a:rPr lang="it-IT" sz="1800" b="1" dirty="0" smtClean="0">
                <a:latin typeface="Century Gothic" pitchFamily="34" charset="0"/>
              </a:rPr>
              <a:t>presenta una relazione al Comitato di Valutazione in merito alle attività formative svolte, all’azione di insegnamento e alla partecipazione del docente alla vita della scuola</a:t>
            </a:r>
            <a:r>
              <a:rPr lang="it-IT" sz="2000" b="1" dirty="0" smtClean="0">
                <a:latin typeface="Century Gothic" pitchFamily="34" charset="0"/>
              </a:rPr>
              <a:t>.</a:t>
            </a:r>
          </a:p>
          <a:p>
            <a:pPr algn="l"/>
            <a:endParaRPr lang="it-IT" sz="23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7920552" cy="4176464"/>
          </a:xfrm>
        </p:spPr>
        <p:txBody>
          <a:bodyPr>
            <a:normAutofit fontScale="92500"/>
          </a:bodyPr>
          <a:lstStyle/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it-IT" dirty="0" smtClean="0"/>
              <a:t> </a:t>
            </a:r>
            <a:r>
              <a:rPr lang="it-IT" b="1" dirty="0" smtClean="0">
                <a:latin typeface="Century Gothic" pitchFamily="34" charset="0"/>
              </a:rPr>
              <a:t>Bilancio iniziale delle competenze  </a:t>
            </a:r>
            <a:r>
              <a:rPr lang="it-IT" b="1" dirty="0" smtClean="0">
                <a:latin typeface="Century Gothic" pitchFamily="34" charset="0"/>
                <a:sym typeface="Wingdings"/>
                <a:hlinkClick r:id="rId3" action="ppaction://hlinkfile"/>
              </a:rPr>
              <a:t></a:t>
            </a:r>
            <a:r>
              <a:rPr lang="it-IT" b="1" dirty="0" smtClean="0">
                <a:latin typeface="Century Gothic" pitchFamily="34" charset="0"/>
                <a:sym typeface="Wingdings"/>
              </a:rPr>
              <a:t>  </a:t>
            </a:r>
            <a:r>
              <a:rPr lang="it-IT" b="1" dirty="0" smtClean="0">
                <a:latin typeface="Century Gothic" pitchFamily="34" charset="0"/>
                <a:sym typeface="Wingdings"/>
                <a:hlinkClick r:id="rId4" action="ppaction://hlinkfile"/>
              </a:rPr>
              <a:t></a:t>
            </a: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it-IT" b="1" dirty="0" smtClean="0">
                <a:latin typeface="Century Gothic" pitchFamily="34" charset="0"/>
                <a:sym typeface="Wingdings"/>
              </a:rPr>
              <a:t> Patto per lo sviluppo professionale  </a:t>
            </a:r>
            <a:r>
              <a:rPr lang="it-IT" b="1" dirty="0" smtClean="0">
                <a:latin typeface="Century Gothic" pitchFamily="34" charset="0"/>
                <a:sym typeface="Wingdings"/>
                <a:hlinkClick r:id="rId5" action="ppaction://hlinkfile"/>
              </a:rPr>
              <a:t></a:t>
            </a: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it-IT" b="1" dirty="0" smtClean="0">
                <a:latin typeface="Century Gothic" pitchFamily="34" charset="0"/>
                <a:sym typeface="Wingdings"/>
              </a:rPr>
              <a:t> Osservazioni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peer</a:t>
            </a:r>
            <a:r>
              <a:rPr lang="it-IT" b="1" dirty="0" smtClean="0">
                <a:latin typeface="Century Gothic" pitchFamily="34" charset="0"/>
                <a:sym typeface="Wingdings"/>
              </a:rPr>
              <a:t>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to</a:t>
            </a:r>
            <a:r>
              <a:rPr lang="it-IT" b="1" dirty="0" smtClean="0">
                <a:latin typeface="Century Gothic" pitchFamily="34" charset="0"/>
                <a:sym typeface="Wingdings"/>
              </a:rPr>
              <a:t>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peer</a:t>
            </a:r>
            <a:r>
              <a:rPr lang="it-IT" b="1" dirty="0" smtClean="0">
                <a:latin typeface="Century Gothic" pitchFamily="34" charset="0"/>
                <a:sym typeface="Wingdings"/>
              </a:rPr>
              <a:t>   </a:t>
            </a:r>
            <a:r>
              <a:rPr lang="it-IT" b="1" dirty="0" smtClean="0">
                <a:latin typeface="Century Gothic" pitchFamily="34" charset="0"/>
                <a:sym typeface="Wingdings"/>
                <a:hlinkClick r:id="rId6" action="ppaction://hlinkfile"/>
              </a:rPr>
              <a:t></a:t>
            </a: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it-IT" b="1" dirty="0" smtClean="0">
                <a:latin typeface="Century Gothic" pitchFamily="34" charset="0"/>
                <a:sym typeface="Wingdings"/>
              </a:rPr>
              <a:t> Calendario osservazioni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peer</a:t>
            </a:r>
            <a:r>
              <a:rPr lang="it-IT" b="1" dirty="0" smtClean="0">
                <a:latin typeface="Century Gothic" pitchFamily="34" charset="0"/>
                <a:sym typeface="Wingdings"/>
              </a:rPr>
              <a:t>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to</a:t>
            </a:r>
            <a:r>
              <a:rPr lang="it-IT" b="1" dirty="0" smtClean="0">
                <a:latin typeface="Century Gothic" pitchFamily="34" charset="0"/>
                <a:sym typeface="Wingdings"/>
              </a:rPr>
              <a:t> </a:t>
            </a:r>
            <a:r>
              <a:rPr lang="it-IT" b="1" dirty="0" err="1" smtClean="0">
                <a:latin typeface="Century Gothic" pitchFamily="34" charset="0"/>
                <a:sym typeface="Wingdings"/>
              </a:rPr>
              <a:t>peer</a:t>
            </a:r>
            <a:r>
              <a:rPr lang="it-IT" b="1" dirty="0" smtClean="0">
                <a:latin typeface="Century Gothic" pitchFamily="34" charset="0"/>
                <a:sym typeface="Wingdings"/>
              </a:rPr>
              <a:t>  </a:t>
            </a:r>
            <a:r>
              <a:rPr lang="it-IT" b="1" dirty="0" smtClean="0">
                <a:latin typeface="Century Gothic" pitchFamily="34" charset="0"/>
                <a:sym typeface="Wingdings"/>
                <a:hlinkClick r:id="rId7" action="ppaction://hlinkfile"/>
              </a:rPr>
              <a:t></a:t>
            </a: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it-IT" b="1" dirty="0" smtClean="0">
                <a:latin typeface="Century Gothic" pitchFamily="34" charset="0"/>
                <a:sym typeface="Wingdings"/>
              </a:rPr>
              <a:t> Indicazioni compilazione curriculum formativo  </a:t>
            </a:r>
            <a:r>
              <a:rPr lang="it-IT" b="1" dirty="0" smtClean="0">
                <a:latin typeface="Century Gothic" pitchFamily="34" charset="0"/>
                <a:sym typeface="Wingdings"/>
                <a:hlinkClick r:id="rId8" action="ppaction://hlinkfile"/>
              </a:rPr>
              <a:t></a:t>
            </a: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Ø"/>
            </a:pP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Ø"/>
            </a:pPr>
            <a:endParaRPr lang="it-IT" b="1" dirty="0" smtClean="0">
              <a:latin typeface="Century Gothic" pitchFamily="34" charset="0"/>
              <a:sym typeface="Wingdings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Ø"/>
            </a:pPr>
            <a:endParaRPr lang="it-IT" b="1" dirty="0" smtClean="0">
              <a:latin typeface="Century Gothic" pitchFamily="34" charset="0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Ø"/>
            </a:pPr>
            <a:endParaRPr lang="it-IT" b="1" dirty="0">
              <a:latin typeface="Century Gothic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39552" y="980728"/>
            <a:ext cx="7772400" cy="432048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5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Modulistica</a:t>
            </a:r>
            <a:endParaRPr kumimoji="0" lang="it-IT" sz="4500" b="1" i="0" u="none" strike="noStrike" kern="1200" cap="none" spc="0" normalizeH="0" baseline="0" noProof="0" dirty="0">
              <a:ln w="635"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5373216"/>
            <a:ext cx="8215064" cy="1208576"/>
          </a:xfrm>
        </p:spPr>
        <p:txBody>
          <a:bodyPr>
            <a:normAutofit/>
          </a:bodyPr>
          <a:lstStyle/>
          <a:p>
            <a:pPr algn="just"/>
            <a:r>
              <a:rPr lang="it-IT" sz="1500" b="1" u="sng" dirty="0" smtClean="0">
                <a:solidFill>
                  <a:srgbClr val="FFFF00"/>
                </a:solidFill>
                <a:latin typeface="Century Gothic" pitchFamily="34" charset="0"/>
              </a:rPr>
              <a:t>Il superamento del periodo di prova </a:t>
            </a:r>
            <a:r>
              <a:rPr lang="it-IT" sz="1500" b="1" dirty="0" smtClean="0">
                <a:latin typeface="Century Gothic" pitchFamily="34" charset="0"/>
              </a:rPr>
              <a:t>è subordinato allo svolgimento del servizio previsto dalla legge. D. M. 850/2015 Art. 3</a:t>
            </a:r>
          </a:p>
          <a:p>
            <a:pPr algn="just"/>
            <a:r>
              <a:rPr lang="it-IT" sz="1500" b="1" dirty="0" smtClean="0">
                <a:latin typeface="Century Gothic" pitchFamily="34" charset="0"/>
              </a:rPr>
              <a:t>«Presta servizio per almeno 180 giorni nel corso dell’anno scolastico di cui almeno 120 per le attività didattiche»</a:t>
            </a:r>
            <a:endParaRPr lang="it-IT" sz="1500" b="1" dirty="0">
              <a:latin typeface="Century Gothic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55576" y="980728"/>
            <a:ext cx="7772400" cy="432048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freezing" dir="t">
              <a:rot lat="0" lon="0" rev="5640000"/>
            </a:lightRig>
          </a:scene3d>
          <a:sp3d>
            <a:bevelT prst="angle"/>
          </a:sp3d>
        </p:spPr>
        <p:txBody>
          <a:bodyPr vert="horz" lIns="0" tIns="0" rIns="0" bIns="0" anchor="b">
            <a:noAutofit/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5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Pianificazione attività</a:t>
            </a:r>
            <a:r>
              <a:rPr kumimoji="0" lang="it-IT" sz="45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it-IT" sz="4500" b="1" i="0" u="none" strike="noStrike" kern="1200" cap="none" spc="0" normalizeH="0" baseline="0" noProof="0" dirty="0">
              <a:ln w="635"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1560" y="1700808"/>
            <a:ext cx="42098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Bilancio delle competenze e</a:t>
            </a:r>
          </a:p>
          <a:p>
            <a:r>
              <a:rPr lang="it-IT" b="1" dirty="0" smtClean="0">
                <a:latin typeface="Century Gothic" pitchFamily="34" charset="0"/>
              </a:rPr>
              <a:t>piano per lo sviluppo professionale </a:t>
            </a:r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>
            <a:off x="4860032" y="1916832"/>
            <a:ext cx="864096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5868144" y="1916832"/>
            <a:ext cx="2888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 entro 20 dicembre 2020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11560" y="26369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latin typeface="Century Gothic" pitchFamily="34" charset="0"/>
              </a:rPr>
              <a:t>Peer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to</a:t>
            </a:r>
            <a:r>
              <a:rPr lang="it-IT" b="1" dirty="0" smtClean="0">
                <a:latin typeface="Century Gothic" pitchFamily="34" charset="0"/>
              </a:rPr>
              <a:t> </a:t>
            </a:r>
            <a:r>
              <a:rPr lang="it-IT" b="1" dirty="0" err="1" smtClean="0">
                <a:latin typeface="Century Gothic" pitchFamily="34" charset="0"/>
              </a:rPr>
              <a:t>peer</a:t>
            </a:r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4860032" y="2636912"/>
            <a:ext cx="864096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11560" y="3284984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Visite e osservazioni </a:t>
            </a:r>
          </a:p>
          <a:p>
            <a:r>
              <a:rPr lang="it-IT" b="1" dirty="0" smtClean="0">
                <a:latin typeface="Century Gothic" pitchFamily="34" charset="0"/>
              </a:rPr>
              <a:t>del Dirigente Scolastico</a:t>
            </a:r>
            <a:endParaRPr lang="it-IT" dirty="0"/>
          </a:p>
        </p:txBody>
      </p:sp>
      <p:sp>
        <p:nvSpPr>
          <p:cNvPr id="13" name="Freccia a destra 12"/>
          <p:cNvSpPr/>
          <p:nvPr/>
        </p:nvSpPr>
        <p:spPr>
          <a:xfrm>
            <a:off x="4860032" y="3429000"/>
            <a:ext cx="864096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5884671" y="3356992"/>
            <a:ext cx="3151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 dal mese di febbraio 2021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683568" y="4149080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Relazione del tutor</a:t>
            </a:r>
          </a:p>
          <a:p>
            <a:r>
              <a:rPr lang="it-IT" b="1" dirty="0" smtClean="0">
                <a:latin typeface="Century Gothic" pitchFamily="34" charset="0"/>
              </a:rPr>
              <a:t>ed esposizione relazione</a:t>
            </a:r>
          </a:p>
          <a:p>
            <a:r>
              <a:rPr lang="it-IT" b="1" dirty="0" smtClean="0">
                <a:latin typeface="Century Gothic" pitchFamily="34" charset="0"/>
              </a:rPr>
              <a:t>del neoassunto</a:t>
            </a:r>
            <a:endParaRPr lang="it-IT" dirty="0"/>
          </a:p>
        </p:txBody>
      </p:sp>
      <p:sp>
        <p:nvSpPr>
          <p:cNvPr id="16" name="Freccia a destra 15"/>
          <p:cNvSpPr/>
          <p:nvPr/>
        </p:nvSpPr>
        <p:spPr>
          <a:xfrm>
            <a:off x="4860032" y="4437112"/>
            <a:ext cx="864096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6012160" y="4365104"/>
            <a:ext cx="257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latin typeface="Century Gothic" pitchFamily="34" charset="0"/>
              </a:rPr>
              <a:t>entro 30 giugno 2020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lh3.googleusercontent.com/FUNXnAwPc_6bLIqn--J6-HQ_D_3O2xv-kOap-7sPBgTxzh_F3lYUEnfHkwThxNnNUkRoWGvPjPQs6c_AyI5GLKt4Z9iXDRB_j7uB2TrRGdy2wNYZ0gySZ2gUVng_Jx0xyUTi_3x5lRsRk-a-_B5-KT590RYo8KGdbHvkvkjj8IDhsqcAqrnGYQrk2jO7reKAldCQ6nMpKHtkfDwzzMROv4aMJAJNtTbD4YjYtYt3SWrZkTGl4ZerCB_pK8IyiVXPuFACiucpCbYumNtHzOpqmpb1V8AfQvXVFnh1ObIjdW6IKla_AOylHQY6WCvTf_cz4fKyRJkqXqKhHU0NuQ8NP1dWbdLRf6CHi5Ei0QIvwsLYxMircuVLHRqPzeuFyTjJFRdmVx49hcfgsgzlgpxGaOvjc-7GcEw62TYz6bZSw0fmmkc9y0LoxlFP9n6E0RMGxoszoksKly4eUr8Li_KR08bB31epP-8u0DrxSPG4VwNW8eOT_qx1FLoay8Abh5wQjS2XONrXoMWHqIK6jEOTildOjE1zujz--ddnDmtdS4XtCTId29tLtdGcQ_AAHR4jpdRlqjh6qHsZOypBoGbw8yhYCVqsW6ql75ez0HYajHJqfPlCm2ZYnsCLF8GlkJ8dvVZft_OtafbZFlGfTrqb-9DREq8py50N5ZGLJMy7VlEQCHqdtD63tFQkN0GgTlc=w834-h625-no?authuser=0"/>
          <p:cNvPicPr>
            <a:picLocks noChangeAspect="1" noChangeArrowheads="1"/>
          </p:cNvPicPr>
          <p:nvPr/>
        </p:nvPicPr>
        <p:blipFill>
          <a:blip r:embed="rId2" cstate="print"/>
          <a:srcRect l="9076" t="50802"/>
          <a:stretch>
            <a:fillRect/>
          </a:stretch>
        </p:blipFill>
        <p:spPr bwMode="auto">
          <a:xfrm>
            <a:off x="827584" y="1916832"/>
            <a:ext cx="7214245" cy="4680520"/>
          </a:xfrm>
          <a:prstGeom prst="star10">
            <a:avLst/>
          </a:prstGeom>
          <a:noFill/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323528" y="332656"/>
            <a:ext cx="7988424" cy="1368152"/>
          </a:xfrm>
          <a:prstGeom prst="rect">
            <a:avLst/>
          </a:prstGeom>
          <a:ln>
            <a:noFill/>
          </a:ln>
          <a:scene3d>
            <a:camera prst="isometricOffAxis1Right"/>
            <a:lightRig rig="threePt" dir="t"/>
          </a:scene3d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000" b="1" dirty="0" smtClean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Buon anno scolastico a tutti !</a:t>
            </a:r>
            <a:endParaRPr kumimoji="0" lang="it-IT" sz="5000" b="1" i="0" u="none" strike="noStrike" kern="1200" cap="none" spc="0" normalizeH="0" baseline="0" noProof="0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318</Words>
  <Application>Microsoft Office PowerPoint</Application>
  <PresentationFormat>Presentazione su schermo (4:3)</PresentationFormat>
  <Paragraphs>85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Percorso di formazione e prova 2020/21</vt:lpstr>
      <vt:lpstr>Diapositiva 2</vt:lpstr>
      <vt:lpstr>Diapositiva 3</vt:lpstr>
      <vt:lpstr>Diapositiva 4</vt:lpstr>
      <vt:lpstr> I compiti del docente tutor:</vt:lpstr>
      <vt:lpstr>Diapositiva 6</vt:lpstr>
      <vt:lpstr>Diapositiva 7</vt:lpstr>
      <vt:lpstr>Diapositiva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 di prova 2020/21</dc:title>
  <dc:creator>utente</dc:creator>
  <cp:lastModifiedBy>utente</cp:lastModifiedBy>
  <cp:revision>71</cp:revision>
  <dcterms:created xsi:type="dcterms:W3CDTF">2020-11-28T18:44:30Z</dcterms:created>
  <dcterms:modified xsi:type="dcterms:W3CDTF">2020-11-29T17:00:27Z</dcterms:modified>
</cp:coreProperties>
</file>