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6" r:id="rId7"/>
    <p:sldId id="267" r:id="rId8"/>
    <p:sldId id="274" r:id="rId9"/>
    <p:sldId id="285" r:id="rId10"/>
    <p:sldId id="287" r:id="rId11"/>
    <p:sldId id="289" r:id="rId12"/>
    <p:sldId id="299" r:id="rId13"/>
    <p:sldId id="290" r:id="rId14"/>
    <p:sldId id="262" r:id="rId15"/>
    <p:sldId id="260" r:id="rId16"/>
    <p:sldId id="300"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3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8DC7D72-51C7-4B1E-AEB3-3F07DFC258F8}" type="datetimeFigureOut">
              <a:rPr lang="it-IT" smtClean="0"/>
              <a:t>25/06/2020</a:t>
            </a:fld>
            <a:endParaRPr lang="it-IT"/>
          </a:p>
        </p:txBody>
      </p:sp>
      <p:sp>
        <p:nvSpPr>
          <p:cNvPr id="5" name="Footer Placeholder 4"/>
          <p:cNvSpPr>
            <a:spLocks noGrp="1"/>
          </p:cNvSpPr>
          <p:nvPr>
            <p:ph type="ftr" sz="quarter" idx="11"/>
          </p:nvPr>
        </p:nvSpPr>
        <p:spPr>
          <a:xfrm>
            <a:off x="1371600" y="4323845"/>
            <a:ext cx="6400800" cy="365125"/>
          </a:xfrm>
        </p:spPr>
        <p:txBody>
          <a:bodyPr/>
          <a:lstStyle/>
          <a:p>
            <a:endParaRPr lang="it-IT"/>
          </a:p>
        </p:txBody>
      </p:sp>
      <p:sp>
        <p:nvSpPr>
          <p:cNvPr id="6" name="Slide Number Placeholder 5"/>
          <p:cNvSpPr>
            <a:spLocks noGrp="1"/>
          </p:cNvSpPr>
          <p:nvPr>
            <p:ph type="sldNum" sz="quarter" idx="12"/>
          </p:nvPr>
        </p:nvSpPr>
        <p:spPr>
          <a:xfrm>
            <a:off x="8077200" y="1430866"/>
            <a:ext cx="2743200" cy="365125"/>
          </a:xfrm>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297587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DC7D72-51C7-4B1E-AEB3-3F07DFC258F8}" type="datetimeFigureOut">
              <a:rPr lang="it-IT" smtClean="0"/>
              <a:t>25/06/2020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396144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8DC7D72-51C7-4B1E-AEB3-3F07DFC258F8}" type="datetimeFigureOut">
              <a:rPr lang="it-IT" smtClean="0"/>
              <a:t>25/06/2020</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40651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8DC7D72-51C7-4B1E-AEB3-3F07DFC258F8}" type="datetimeFigureOut">
              <a:rPr lang="it-IT" smtClean="0"/>
              <a:t>25/06/2020</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567C303B-7257-4D60-B1EA-8A368F3C0060}" type="slidenum">
              <a:rPr lang="it-IT" smtClean="0"/>
              <a:t>‹N›</a:t>
            </a:fld>
            <a:endParaRPr lang="it-I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290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8DC7D72-51C7-4B1E-AEB3-3F07DFC258F8}" type="datetimeFigureOut">
              <a:rPr lang="it-IT" smtClean="0"/>
              <a:t>25/06/2020</a:t>
            </a:fld>
            <a:endParaRPr lang="it-IT"/>
          </a:p>
        </p:txBody>
      </p:sp>
      <p:sp>
        <p:nvSpPr>
          <p:cNvPr id="6" name="Footer Placeholder 5"/>
          <p:cNvSpPr>
            <a:spLocks noGrp="1"/>
          </p:cNvSpPr>
          <p:nvPr>
            <p:ph type="ftr" sz="quarter" idx="11"/>
          </p:nvPr>
        </p:nvSpPr>
        <p:spPr>
          <a:xfrm>
            <a:off x="685800" y="378883"/>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2403511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A8DC7D72-51C7-4B1E-AEB3-3F07DFC258F8}" type="datetimeFigureOut">
              <a:rPr lang="it-IT" smtClean="0"/>
              <a:t>25/06/2020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1051183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A8DC7D72-51C7-4B1E-AEB3-3F07DFC258F8}" type="datetimeFigureOut">
              <a:rPr lang="it-IT" smtClean="0"/>
              <a:t>25/06/2020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364400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DC7D72-51C7-4B1E-AEB3-3F07DFC258F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77062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8DC7D72-51C7-4B1E-AEB3-3F07DFC258F8}" type="datetimeFigureOut">
              <a:rPr lang="it-IT" smtClean="0"/>
              <a:t>25/06/2020</a:t>
            </a:fld>
            <a:endParaRPr lang="it-IT"/>
          </a:p>
        </p:txBody>
      </p:sp>
      <p:sp>
        <p:nvSpPr>
          <p:cNvPr id="5" name="Footer Placeholder 4"/>
          <p:cNvSpPr>
            <a:spLocks noGrp="1"/>
          </p:cNvSpPr>
          <p:nvPr>
            <p:ph type="ftr" sz="quarter" idx="11"/>
          </p:nvPr>
        </p:nvSpPr>
        <p:spPr>
          <a:xfrm>
            <a:off x="685800" y="381000"/>
            <a:ext cx="6991492" cy="36512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250972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DC7D72-51C7-4B1E-AEB3-3F07DFC258F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42468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8DC7D72-51C7-4B1E-AEB3-3F07DFC258F8}" type="datetimeFigureOut">
              <a:rPr lang="it-IT" smtClean="0"/>
              <a:t>25/06/2020</a:t>
            </a:fld>
            <a:endParaRPr lang="it-IT"/>
          </a:p>
        </p:txBody>
      </p:sp>
      <p:sp>
        <p:nvSpPr>
          <p:cNvPr id="5" name="Footer Placeholder 4"/>
          <p:cNvSpPr>
            <a:spLocks noGrp="1"/>
          </p:cNvSpPr>
          <p:nvPr>
            <p:ph type="ftr" sz="quarter" idx="11"/>
          </p:nvPr>
        </p:nvSpPr>
        <p:spPr>
          <a:xfrm>
            <a:off x="685800" y="381001"/>
            <a:ext cx="6991492" cy="36406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363379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8DC7D72-51C7-4B1E-AEB3-3F07DFC258F8}" type="datetimeFigureOut">
              <a:rPr lang="it-IT" smtClean="0"/>
              <a:t>25/06/2020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31304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8DC7D72-51C7-4B1E-AEB3-3F07DFC258F8}" type="datetimeFigureOut">
              <a:rPr lang="it-IT" smtClean="0"/>
              <a:t>25/06/2020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278570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8DC7D72-51C7-4B1E-AEB3-3F07DFC258F8}" type="datetimeFigureOut">
              <a:rPr lang="it-IT" smtClean="0"/>
              <a:t>25/06/2020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41867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C7D72-51C7-4B1E-AEB3-3F07DFC258F8}" type="datetimeFigureOut">
              <a:rPr lang="it-IT" smtClean="0"/>
              <a:t>25/06/2020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365379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DC7D72-51C7-4B1E-AEB3-3F07DFC258F8}" type="datetimeFigureOut">
              <a:rPr lang="it-IT" smtClean="0"/>
              <a:t>25/06/2020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12767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DC7D72-51C7-4B1E-AEB3-3F07DFC258F8}" type="datetimeFigureOut">
              <a:rPr lang="it-IT" smtClean="0"/>
              <a:t>25/06/2020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C303B-7257-4D60-B1EA-8A368F3C0060}" type="slidenum">
              <a:rPr lang="it-IT" smtClean="0"/>
              <a:t>‹N›</a:t>
            </a:fld>
            <a:endParaRPr lang="it-IT"/>
          </a:p>
        </p:txBody>
      </p:sp>
    </p:spTree>
    <p:extLst>
      <p:ext uri="{BB962C8B-B14F-4D97-AF65-F5344CB8AC3E}">
        <p14:creationId xmlns:p14="http://schemas.microsoft.com/office/powerpoint/2010/main" val="211097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8DC7D72-51C7-4B1E-AEB3-3F07DFC258F8}" type="datetimeFigureOut">
              <a:rPr lang="it-IT" smtClean="0"/>
              <a:t>25/06/2020</a:t>
            </a:fld>
            <a:endParaRPr lang="it-I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7C303B-7257-4D60-B1EA-8A368F3C0060}" type="slidenum">
              <a:rPr lang="it-IT" smtClean="0"/>
              <a:t>‹N›</a:t>
            </a:fld>
            <a:endParaRPr lang="it-IT"/>
          </a:p>
        </p:txBody>
      </p:sp>
    </p:spTree>
    <p:extLst>
      <p:ext uri="{BB962C8B-B14F-4D97-AF65-F5344CB8AC3E}">
        <p14:creationId xmlns:p14="http://schemas.microsoft.com/office/powerpoint/2010/main" val="9153350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a:t>La didattica nel plesso di </a:t>
            </a:r>
            <a:r>
              <a:rPr lang="it-IT" dirty="0" err="1"/>
              <a:t>minozzo</a:t>
            </a:r>
            <a:endParaRPr lang="it-IT" dirty="0"/>
          </a:p>
        </p:txBody>
      </p:sp>
      <p:sp>
        <p:nvSpPr>
          <p:cNvPr id="3" name="Sottotitolo 2"/>
          <p:cNvSpPr>
            <a:spLocks noGrp="1"/>
          </p:cNvSpPr>
          <p:nvPr>
            <p:ph type="subTitle" idx="1"/>
          </p:nvPr>
        </p:nvSpPr>
        <p:spPr>
          <a:xfrm>
            <a:off x="1371600" y="3632201"/>
            <a:ext cx="9448800" cy="1713522"/>
          </a:xfrm>
        </p:spPr>
        <p:txBody>
          <a:bodyPr>
            <a:normAutofit/>
          </a:bodyPr>
          <a:lstStyle/>
          <a:p>
            <a:pPr algn="ctr"/>
            <a:r>
              <a:rPr lang="it-IT" sz="3200" dirty="0"/>
              <a:t>A.S. 2019/2020</a:t>
            </a:r>
          </a:p>
        </p:txBody>
      </p:sp>
    </p:spTree>
    <p:extLst>
      <p:ext uri="{BB962C8B-B14F-4D97-AF65-F5344CB8AC3E}">
        <p14:creationId xmlns:p14="http://schemas.microsoft.com/office/powerpoint/2010/main" val="136946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C9AF41-A792-406A-9755-51DC09DE5B0F}"/>
              </a:ext>
            </a:extLst>
          </p:cNvPr>
          <p:cNvSpPr>
            <a:spLocks noGrp="1"/>
          </p:cNvSpPr>
          <p:nvPr>
            <p:ph type="title"/>
          </p:nvPr>
        </p:nvSpPr>
        <p:spPr>
          <a:xfrm>
            <a:off x="689317" y="4997547"/>
            <a:ext cx="10859086" cy="1860453"/>
          </a:xfrm>
        </p:spPr>
        <p:txBody>
          <a:bodyPr>
            <a:normAutofit/>
          </a:bodyPr>
          <a:lstStyle/>
          <a:p>
            <a:pPr algn="ctr"/>
            <a:r>
              <a:rPr lang="it-IT" dirty="0"/>
              <a:t>Viola e violoncello: </a:t>
            </a:r>
            <a:br>
              <a:rPr lang="it-IT" dirty="0"/>
            </a:br>
            <a:r>
              <a:rPr lang="it-IT" dirty="0"/>
              <a:t>Dario Carrera – Emanuele Milani</a:t>
            </a:r>
          </a:p>
        </p:txBody>
      </p:sp>
      <p:pic>
        <p:nvPicPr>
          <p:cNvPr id="5" name="Segnaposto contenuto 4">
            <a:extLst>
              <a:ext uri="{FF2B5EF4-FFF2-40B4-BE49-F238E27FC236}">
                <a16:creationId xmlns:a16="http://schemas.microsoft.com/office/drawing/2014/main" xmlns="" id="{448528E1-3112-4973-A1AC-15EF8855292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888"/>
          <a:stretch/>
        </p:blipFill>
        <p:spPr>
          <a:xfrm>
            <a:off x="0" y="0"/>
            <a:ext cx="7360759" cy="5134707"/>
          </a:xfrm>
        </p:spPr>
      </p:pic>
      <p:sp>
        <p:nvSpPr>
          <p:cNvPr id="3" name="CasellaDiTesto 2"/>
          <p:cNvSpPr txBox="1"/>
          <p:nvPr/>
        </p:nvSpPr>
        <p:spPr>
          <a:xfrm>
            <a:off x="8553157" y="1828800"/>
            <a:ext cx="2852063" cy="923330"/>
          </a:xfrm>
          <a:prstGeom prst="rect">
            <a:avLst/>
          </a:prstGeom>
          <a:noFill/>
        </p:spPr>
        <p:txBody>
          <a:bodyPr wrap="none" rtlCol="0">
            <a:spAutoFit/>
          </a:bodyPr>
          <a:lstStyle/>
          <a:p>
            <a:r>
              <a:rPr lang="it-IT" sz="5400" dirty="0"/>
              <a:t>MUSICA</a:t>
            </a:r>
          </a:p>
        </p:txBody>
      </p:sp>
    </p:spTree>
    <p:extLst>
      <p:ext uri="{BB962C8B-B14F-4D97-AF65-F5344CB8AC3E}">
        <p14:creationId xmlns:p14="http://schemas.microsoft.com/office/powerpoint/2010/main" val="404830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A91F2B-2C57-4FF0-8E2A-C956FBEF17E7}"/>
              </a:ext>
            </a:extLst>
          </p:cNvPr>
          <p:cNvSpPr>
            <a:spLocks noGrp="1"/>
          </p:cNvSpPr>
          <p:nvPr>
            <p:ph type="title"/>
          </p:nvPr>
        </p:nvSpPr>
        <p:spPr>
          <a:xfrm>
            <a:off x="1404425" y="5125357"/>
            <a:ext cx="8610600" cy="1293028"/>
          </a:xfrm>
        </p:spPr>
        <p:txBody>
          <a:bodyPr>
            <a:normAutofit/>
          </a:bodyPr>
          <a:lstStyle/>
          <a:p>
            <a:pPr algn="ctr"/>
            <a:r>
              <a:rPr lang="it-IT" dirty="0"/>
              <a:t>CLARINETTO:</a:t>
            </a:r>
            <a:br>
              <a:rPr lang="it-IT" dirty="0"/>
            </a:br>
            <a:r>
              <a:rPr lang="it-IT" dirty="0"/>
              <a:t>Jennifer piazza</a:t>
            </a:r>
          </a:p>
        </p:txBody>
      </p:sp>
      <p:pic>
        <p:nvPicPr>
          <p:cNvPr id="5" name="Segnaposto contenuto 4">
            <a:extLst>
              <a:ext uri="{FF2B5EF4-FFF2-40B4-BE49-F238E27FC236}">
                <a16:creationId xmlns:a16="http://schemas.microsoft.com/office/drawing/2014/main" xmlns="" id="{51F3E265-A79C-42E1-A80E-E81DC8E99F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269"/>
            <a:ext cx="8558652" cy="4816877"/>
          </a:xfrm>
        </p:spPr>
      </p:pic>
      <p:sp>
        <p:nvSpPr>
          <p:cNvPr id="4" name="CasellaDiTesto 3"/>
          <p:cNvSpPr txBox="1"/>
          <p:nvPr/>
        </p:nvSpPr>
        <p:spPr>
          <a:xfrm>
            <a:off x="8848579" y="1828504"/>
            <a:ext cx="2852063" cy="923330"/>
          </a:xfrm>
          <a:prstGeom prst="rect">
            <a:avLst/>
          </a:prstGeom>
          <a:noFill/>
        </p:spPr>
        <p:txBody>
          <a:bodyPr wrap="none" rtlCol="0">
            <a:spAutoFit/>
          </a:bodyPr>
          <a:lstStyle/>
          <a:p>
            <a:r>
              <a:rPr lang="it-IT" sz="5400" dirty="0"/>
              <a:t>MUSICA</a:t>
            </a:r>
          </a:p>
        </p:txBody>
      </p:sp>
    </p:spTree>
    <p:extLst>
      <p:ext uri="{BB962C8B-B14F-4D97-AF65-F5344CB8AC3E}">
        <p14:creationId xmlns:p14="http://schemas.microsoft.com/office/powerpoint/2010/main" val="382485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025EC9-5B67-408A-BC88-1FD7EBAA1EFC}"/>
              </a:ext>
            </a:extLst>
          </p:cNvPr>
          <p:cNvSpPr>
            <a:spLocks noGrp="1"/>
          </p:cNvSpPr>
          <p:nvPr>
            <p:ph type="title"/>
          </p:nvPr>
        </p:nvSpPr>
        <p:spPr>
          <a:xfrm>
            <a:off x="1053548" y="5564972"/>
            <a:ext cx="8610600" cy="1293028"/>
          </a:xfrm>
        </p:spPr>
        <p:txBody>
          <a:bodyPr/>
          <a:lstStyle/>
          <a:p>
            <a:pPr algn="ctr"/>
            <a:r>
              <a:rPr lang="it-IT" dirty="0"/>
              <a:t>Arpa:</a:t>
            </a:r>
            <a:br>
              <a:rPr lang="it-IT" dirty="0"/>
            </a:br>
            <a:r>
              <a:rPr lang="it-IT" dirty="0"/>
              <a:t>Michela Russo</a:t>
            </a:r>
          </a:p>
        </p:txBody>
      </p:sp>
      <p:pic>
        <p:nvPicPr>
          <p:cNvPr id="6" name="Segnaposto contenuto 5">
            <a:extLst>
              <a:ext uri="{FF2B5EF4-FFF2-40B4-BE49-F238E27FC236}">
                <a16:creationId xmlns:a16="http://schemas.microsoft.com/office/drawing/2014/main" xmlns="" id="{2BFA7985-1321-4308-A056-84793B78A9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488" b="5614"/>
          <a:stretch/>
        </p:blipFill>
        <p:spPr>
          <a:xfrm>
            <a:off x="0" y="1"/>
            <a:ext cx="8441635" cy="5564972"/>
          </a:xfrm>
        </p:spPr>
      </p:pic>
      <p:sp>
        <p:nvSpPr>
          <p:cNvPr id="4" name="CasellaDiTesto 3"/>
          <p:cNvSpPr txBox="1"/>
          <p:nvPr/>
        </p:nvSpPr>
        <p:spPr>
          <a:xfrm>
            <a:off x="8848579" y="1828504"/>
            <a:ext cx="2852063" cy="923330"/>
          </a:xfrm>
          <a:prstGeom prst="rect">
            <a:avLst/>
          </a:prstGeom>
          <a:noFill/>
        </p:spPr>
        <p:txBody>
          <a:bodyPr wrap="none" rtlCol="0">
            <a:spAutoFit/>
          </a:bodyPr>
          <a:lstStyle/>
          <a:p>
            <a:r>
              <a:rPr lang="it-IT" sz="5400" dirty="0"/>
              <a:t>MUSICA</a:t>
            </a:r>
          </a:p>
        </p:txBody>
      </p:sp>
    </p:spTree>
    <p:extLst>
      <p:ext uri="{BB962C8B-B14F-4D97-AF65-F5344CB8AC3E}">
        <p14:creationId xmlns:p14="http://schemas.microsoft.com/office/powerpoint/2010/main" val="97035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89DF135-F9BC-4257-B5C2-39AD2E98E311}"/>
              </a:ext>
            </a:extLst>
          </p:cNvPr>
          <p:cNvSpPr>
            <a:spLocks noGrp="1"/>
          </p:cNvSpPr>
          <p:nvPr>
            <p:ph type="title"/>
          </p:nvPr>
        </p:nvSpPr>
        <p:spPr>
          <a:xfrm>
            <a:off x="4001239" y="260790"/>
            <a:ext cx="8610600" cy="1293028"/>
          </a:xfrm>
        </p:spPr>
        <p:txBody>
          <a:bodyPr/>
          <a:lstStyle/>
          <a:p>
            <a:pPr algn="ctr"/>
            <a:r>
              <a:rPr lang="it-IT" dirty="0"/>
              <a:t>Italia-India e ritorno:</a:t>
            </a:r>
            <a:br>
              <a:rPr lang="it-IT" dirty="0"/>
            </a:br>
            <a:r>
              <a:rPr lang="it-IT" dirty="0"/>
              <a:t>Don Davide Castagnetti</a:t>
            </a:r>
          </a:p>
        </p:txBody>
      </p:sp>
      <p:pic>
        <p:nvPicPr>
          <p:cNvPr id="5" name="Segnaposto contenuto 4">
            <a:extLst>
              <a:ext uri="{FF2B5EF4-FFF2-40B4-BE49-F238E27FC236}">
                <a16:creationId xmlns:a16="http://schemas.microsoft.com/office/drawing/2014/main" xmlns="" id="{321C30EB-94BC-4A00-ACF2-1402932BF6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721" y="1553818"/>
            <a:ext cx="9462969" cy="5337488"/>
          </a:xfrm>
        </p:spPr>
      </p:pic>
    </p:spTree>
    <p:extLst>
      <p:ext uri="{BB962C8B-B14F-4D97-AF65-F5344CB8AC3E}">
        <p14:creationId xmlns:p14="http://schemas.microsoft.com/office/powerpoint/2010/main" val="416107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1975" y="4898491"/>
            <a:ext cx="4482669" cy="1293028"/>
          </a:xfrm>
        </p:spPr>
        <p:txBody>
          <a:bodyPr/>
          <a:lstStyle/>
          <a:p>
            <a:r>
              <a:rPr lang="it-IT" dirty="0"/>
              <a:t>BAMBINI Tutor: matematica</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31742" y="174812"/>
            <a:ext cx="4760258" cy="6347012"/>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431742" cy="4602824"/>
          </a:xfrm>
          <a:prstGeom prst="rect">
            <a:avLst/>
          </a:prstGeom>
        </p:spPr>
      </p:pic>
    </p:spTree>
    <p:extLst>
      <p:ext uri="{BB962C8B-B14F-4D97-AF65-F5344CB8AC3E}">
        <p14:creationId xmlns:p14="http://schemas.microsoft.com/office/powerpoint/2010/main" val="78927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489" y="274377"/>
            <a:ext cx="3878398" cy="218053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69" y="235029"/>
            <a:ext cx="3960103" cy="2226471"/>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735" y="316342"/>
            <a:ext cx="3787501" cy="2129430"/>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851" y="4548184"/>
            <a:ext cx="3920431" cy="2204166"/>
          </a:xfrm>
          <a:prstGeom prst="rect">
            <a:avLst/>
          </a:prstGeom>
        </p:spPr>
      </p:pic>
      <p:pic>
        <p:nvPicPr>
          <p:cNvPr id="9" name="Immagine 8"/>
          <p:cNvPicPr>
            <a:picLocks noChangeAspect="1"/>
          </p:cNvPicPr>
          <p:nvPr/>
        </p:nvPicPr>
        <p:blipFill rotWithShape="1">
          <a:blip r:embed="rId6" cstate="print">
            <a:extLst>
              <a:ext uri="{28A0092B-C50C-407E-A947-70E740481C1C}">
                <a14:useLocalDpi xmlns:a14="http://schemas.microsoft.com/office/drawing/2010/main" val="0"/>
              </a:ext>
            </a:extLst>
          </a:blip>
          <a:srcRect r="25021"/>
          <a:stretch/>
        </p:blipFill>
        <p:spPr>
          <a:xfrm>
            <a:off x="4132768" y="4445216"/>
            <a:ext cx="2932314" cy="2198762"/>
          </a:xfrm>
          <a:prstGeom prst="rect">
            <a:avLst/>
          </a:prstGeom>
        </p:spPr>
      </p:pic>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086" y="4283405"/>
            <a:ext cx="3973297" cy="2233889"/>
          </a:xfrm>
          <a:prstGeom prst="rect">
            <a:avLst/>
          </a:prstGeom>
        </p:spPr>
      </p:pic>
      <p:sp>
        <p:nvSpPr>
          <p:cNvPr id="2" name="CasellaDiTesto 1"/>
          <p:cNvSpPr txBox="1"/>
          <p:nvPr/>
        </p:nvSpPr>
        <p:spPr>
          <a:xfrm rot="11667139" flipH="1" flipV="1">
            <a:off x="97355" y="3176041"/>
            <a:ext cx="7856622" cy="461665"/>
          </a:xfrm>
          <a:prstGeom prst="rect">
            <a:avLst/>
          </a:prstGeom>
          <a:noFill/>
        </p:spPr>
        <p:txBody>
          <a:bodyPr wrap="square" rtlCol="0">
            <a:spAutoFit/>
          </a:bodyPr>
          <a:lstStyle/>
          <a:p>
            <a:pPr algn="ctr"/>
            <a:r>
              <a:rPr lang="it-IT" sz="2400" dirty="0">
                <a:latin typeface="Elephant" panose="02020904090505020303" pitchFamily="18" charset="0"/>
              </a:rPr>
              <a:t>LA NOSTRA GITA VIRTUALE</a:t>
            </a:r>
          </a:p>
        </p:txBody>
      </p:sp>
      <p:pic>
        <p:nvPicPr>
          <p:cNvPr id="4" name="Immagine 3"/>
          <p:cNvPicPr>
            <a:picLocks noChangeAspect="1"/>
          </p:cNvPicPr>
          <p:nvPr/>
        </p:nvPicPr>
        <p:blipFill rotWithShape="1">
          <a:blip r:embed="rId8" cstate="print">
            <a:extLst>
              <a:ext uri="{28A0092B-C50C-407E-A947-70E740481C1C}">
                <a14:useLocalDpi xmlns:a14="http://schemas.microsoft.com/office/drawing/2010/main" val="0"/>
              </a:ext>
            </a:extLst>
          </a:blip>
          <a:srcRect l="75106"/>
          <a:stretch/>
        </p:blipFill>
        <p:spPr>
          <a:xfrm>
            <a:off x="7065082" y="4445216"/>
            <a:ext cx="973578" cy="2198762"/>
          </a:xfrm>
          <a:prstGeom prst="rect">
            <a:avLst/>
          </a:prstGeom>
        </p:spPr>
      </p:pic>
      <p:pic>
        <p:nvPicPr>
          <p:cNvPr id="12" name="Immagin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0851" y="2445772"/>
            <a:ext cx="3850828" cy="2165034"/>
          </a:xfrm>
          <a:prstGeom prst="rect">
            <a:avLst/>
          </a:prstGeom>
        </p:spPr>
      </p:pic>
    </p:spTree>
    <p:extLst>
      <p:ext uri="{BB962C8B-B14F-4D97-AF65-F5344CB8AC3E}">
        <p14:creationId xmlns:p14="http://schemas.microsoft.com/office/powerpoint/2010/main" val="125977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 CONCLUSIONE</a:t>
            </a:r>
          </a:p>
        </p:txBody>
      </p:sp>
      <p:sp>
        <p:nvSpPr>
          <p:cNvPr id="3" name="Segnaposto contenuto 2"/>
          <p:cNvSpPr>
            <a:spLocks noGrp="1"/>
          </p:cNvSpPr>
          <p:nvPr>
            <p:ph idx="1"/>
          </p:nvPr>
        </p:nvSpPr>
        <p:spPr/>
        <p:txBody>
          <a:bodyPr/>
          <a:lstStyle/>
          <a:p>
            <a:pPr marL="0" indent="0">
              <a:buNone/>
            </a:pPr>
            <a:r>
              <a:rPr lang="it-IT" dirty="0"/>
              <a:t>Nonostante le difficoltà oggettive derivanti dalla situazione d’emergenza sanitaria, il nostro focus è sempre stato quello di fare scuola con un obiettivo:</a:t>
            </a:r>
          </a:p>
          <a:p>
            <a:pPr marL="0" indent="0">
              <a:buNone/>
            </a:pPr>
            <a:r>
              <a:rPr lang="it-IT" dirty="0"/>
              <a:t>creare comunità interna d’apprendimento ed essere parte integrante della comunità esterna, ma non estranea, alla scuola. Tutto ciò per valorizzare la storia e la cultura </a:t>
            </a:r>
            <a:r>
              <a:rPr lang="it-IT" dirty="0" smtClean="0"/>
              <a:t>locali, </a:t>
            </a:r>
            <a:r>
              <a:rPr lang="it-IT" dirty="0"/>
              <a:t>aprendo lo sguardo verso le novità che possono </a:t>
            </a:r>
            <a:r>
              <a:rPr lang="it-IT" dirty="0" smtClean="0"/>
              <a:t>rivalutarle</a:t>
            </a:r>
            <a:r>
              <a:rPr lang="it-IT" dirty="0" smtClean="0"/>
              <a:t>.</a:t>
            </a:r>
            <a:endParaRPr lang="it-IT" dirty="0"/>
          </a:p>
          <a:p>
            <a:pPr marL="0" indent="0">
              <a:buNone/>
            </a:pPr>
            <a:r>
              <a:rPr lang="it-IT" dirty="0"/>
              <a:t>In poche parole abbiamo cercato di concretizzare l’ideale scritto da don Milani</a:t>
            </a:r>
            <a:r>
              <a:rPr lang="it-IT"/>
              <a:t>: </a:t>
            </a:r>
            <a:r>
              <a:rPr lang="it-IT" smtClean="0"/>
              <a:t>«La </a:t>
            </a:r>
            <a:r>
              <a:rPr lang="it-IT" dirty="0"/>
              <a:t>scuola siede fra il passato e il futuro e deve averli presenti entrambi»</a:t>
            </a:r>
          </a:p>
        </p:txBody>
      </p:sp>
    </p:spTree>
    <p:extLst>
      <p:ext uri="{BB962C8B-B14F-4D97-AF65-F5344CB8AC3E}">
        <p14:creationId xmlns:p14="http://schemas.microsoft.com/office/powerpoint/2010/main" val="81195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Didattica in presenza</a:t>
            </a:r>
          </a:p>
        </p:txBody>
      </p:sp>
      <p:sp>
        <p:nvSpPr>
          <p:cNvPr id="3" name="Segnaposto contenuto 2"/>
          <p:cNvSpPr>
            <a:spLocks noGrp="1"/>
          </p:cNvSpPr>
          <p:nvPr>
            <p:ph idx="1"/>
          </p:nvPr>
        </p:nvSpPr>
        <p:spPr>
          <a:xfrm>
            <a:off x="685800" y="1786597"/>
            <a:ext cx="10820400" cy="4867421"/>
          </a:xfrm>
        </p:spPr>
        <p:txBody>
          <a:bodyPr>
            <a:normAutofit fontScale="92500" lnSpcReduction="10000"/>
          </a:bodyPr>
          <a:lstStyle/>
          <a:p>
            <a:pPr marL="0" indent="0">
              <a:buNone/>
            </a:pPr>
            <a:r>
              <a:rPr lang="it-IT" dirty="0"/>
              <a:t>Nel corso dell’anno scolastico abbiamo dato rilevanza all’esperienza e alla didattica a classi aperte, sviluppando con progetti e laboratori le competenze chiave di cittadinanza.</a:t>
            </a:r>
          </a:p>
          <a:p>
            <a:pPr marL="0" indent="0">
              <a:buNone/>
            </a:pPr>
            <a:r>
              <a:rPr lang="it-IT" dirty="0"/>
              <a:t>In particolare i progetti più rilevanti sono stati: Libriamoci, Mi piace un mondo, Continuità (con infanzia e secondaria).</a:t>
            </a:r>
          </a:p>
          <a:p>
            <a:pPr marL="0" indent="0">
              <a:buNone/>
            </a:pPr>
            <a:r>
              <a:rPr lang="it-IT" dirty="0"/>
              <a:t>Con tali progetti, i bambini hanno potuto conoscere meglio il proprio territorio e le sue risorse, i problemi derivanti dai cambiamenti climatici  e ragionare su possibili soluzioni, capire  l’importanza del riuso e del riciclo di materiali di scarto e appassionarsi ai mondi immaginativi e fantastici</a:t>
            </a:r>
            <a:r>
              <a:rPr lang="it-IT" dirty="0" smtClean="0"/>
              <a:t>.</a:t>
            </a:r>
          </a:p>
          <a:p>
            <a:pPr marL="0" indent="0">
              <a:buNone/>
            </a:pPr>
            <a:r>
              <a:rPr lang="it-IT" dirty="0" smtClean="0"/>
              <a:t>L</a:t>
            </a:r>
            <a:r>
              <a:rPr lang="it-IT" dirty="0" smtClean="0"/>
              <a:t>a </a:t>
            </a:r>
            <a:r>
              <a:rPr lang="it-IT" dirty="0"/>
              <a:t>partecipazione alla posa delle Pietre d’inciampo ha dato spunti importanti </a:t>
            </a:r>
            <a:r>
              <a:rPr lang="it-IT" dirty="0" smtClean="0"/>
              <a:t>sulla</a:t>
            </a:r>
            <a:r>
              <a:rPr lang="it-IT" dirty="0" smtClean="0"/>
              <a:t> </a:t>
            </a:r>
            <a:r>
              <a:rPr lang="it-IT" dirty="0"/>
              <a:t>conoscenza della storia locale e </a:t>
            </a:r>
            <a:r>
              <a:rPr lang="it-IT" dirty="0" smtClean="0"/>
              <a:t>degli </a:t>
            </a:r>
            <a:r>
              <a:rPr lang="it-IT" dirty="0"/>
              <a:t>ideali della Costituzione. La visita alla Casa Protetta ha apportato un contributo fondamentale alla sensibilizzazione al rispetto reciproco e </a:t>
            </a:r>
            <a:r>
              <a:rPr lang="it-IT" dirty="0" smtClean="0"/>
              <a:t>alla valorizzazione delle </a:t>
            </a:r>
            <a:r>
              <a:rPr lang="it-IT" dirty="0"/>
              <a:t>differenze generazionali</a:t>
            </a:r>
            <a:r>
              <a:rPr lang="it-IT" dirty="0" smtClean="0"/>
              <a:t>.</a:t>
            </a:r>
          </a:p>
          <a:p>
            <a:pPr marL="0" indent="0">
              <a:buNone/>
            </a:pPr>
            <a:r>
              <a:rPr lang="it-IT" dirty="0" smtClean="0"/>
              <a:t> Il «gemellaggio» con la scuola Primaria di Fontanaluccia  ha consentito di conoscere altre realtà scolastiche e territoriali, di sviluppare relazioni sociali e di avviare uno scambio di idee e conoscenze.</a:t>
            </a:r>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smtClean="0"/>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43068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3292" y="3608045"/>
            <a:ext cx="3883106" cy="2912330"/>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020" y="3821405"/>
            <a:ext cx="3848980" cy="2886735"/>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7" y="3524237"/>
            <a:ext cx="4106594" cy="3079946"/>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020" y="235259"/>
            <a:ext cx="3582572" cy="2686929"/>
          </a:xfrm>
          <a:prstGeom prst="rect">
            <a:avLst/>
          </a:prstGeom>
        </p:spPr>
      </p:pic>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2725" y="38625"/>
            <a:ext cx="4473673" cy="3355255"/>
          </a:xfrm>
          <a:prstGeom prst="rect">
            <a:avLst/>
          </a:prstGeom>
        </p:spPr>
      </p:pic>
      <p:pic>
        <p:nvPicPr>
          <p:cNvPr id="13" name="Immagin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422" y="204031"/>
            <a:ext cx="2392387" cy="3189849"/>
          </a:xfrm>
          <a:prstGeom prst="rect">
            <a:avLst/>
          </a:prstGeom>
        </p:spPr>
      </p:pic>
    </p:spTree>
    <p:extLst>
      <p:ext uri="{BB962C8B-B14F-4D97-AF65-F5344CB8AC3E}">
        <p14:creationId xmlns:p14="http://schemas.microsoft.com/office/powerpoint/2010/main" val="150526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1724" y="222795"/>
            <a:ext cx="4452164" cy="3338617"/>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3681" y="98474"/>
            <a:ext cx="4783015" cy="3587261"/>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114" y="3437091"/>
            <a:ext cx="4412653" cy="3309490"/>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018" y="3436422"/>
            <a:ext cx="4222947" cy="3167210"/>
          </a:xfrm>
          <a:prstGeom prst="rect">
            <a:avLst/>
          </a:prstGeom>
        </p:spPr>
      </p:pic>
    </p:spTree>
    <p:extLst>
      <p:ext uri="{BB962C8B-B14F-4D97-AF65-F5344CB8AC3E}">
        <p14:creationId xmlns:p14="http://schemas.microsoft.com/office/powerpoint/2010/main" val="263355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Didattica a distanza</a:t>
            </a:r>
          </a:p>
        </p:txBody>
      </p:sp>
      <p:sp>
        <p:nvSpPr>
          <p:cNvPr id="3" name="Segnaposto contenuto 2"/>
          <p:cNvSpPr>
            <a:spLocks noGrp="1"/>
          </p:cNvSpPr>
          <p:nvPr>
            <p:ph idx="1"/>
          </p:nvPr>
        </p:nvSpPr>
        <p:spPr>
          <a:xfrm>
            <a:off x="685800" y="1744394"/>
            <a:ext cx="10820400" cy="5113606"/>
          </a:xfrm>
        </p:spPr>
        <p:txBody>
          <a:bodyPr>
            <a:normAutofit/>
          </a:bodyPr>
          <a:lstStyle/>
          <a:p>
            <a:pPr marL="0" indent="0">
              <a:buNone/>
            </a:pPr>
            <a:r>
              <a:rPr lang="it-IT" dirty="0"/>
              <a:t>Nell’ambito dell’emergenza sanitaria, abbiamo cercato di dare rilevanza all’apporto di esperti esterni e genitori che, mettendo a disposizione le loro competenze, hanno incrementato la funzionalità e la valenza della didattica a distanza.</a:t>
            </a:r>
          </a:p>
          <a:p>
            <a:pPr marL="0" indent="0">
              <a:buNone/>
            </a:pPr>
            <a:r>
              <a:rPr lang="it-IT" dirty="0"/>
              <a:t>Anche in situazione di «chiusura» abbiamo incentivato la collaborazione e il tutoraggio a classi aperte, sia nelle attività di musica e di religione, che nelle lezioni di matematica. In queste ultime i bambini di quinta hanno preparato a gruppi, alcune lezioni da presentare agli alunni di seconda con l’utilizzo attivo delle tecnologie, rinforzando alcune loro abilità di base e sviluppando competenze comunicative e di ricerca attiva.</a:t>
            </a:r>
          </a:p>
          <a:p>
            <a:pPr marL="0" indent="0">
              <a:buNone/>
            </a:pPr>
            <a:r>
              <a:rPr lang="it-IT" dirty="0"/>
              <a:t>L’uso delle tecnologie, ha permesso di ampliare l’apporto delle risorse digitali durante l’intervento didattico, attivando esperienze virtuali come la gita digitale con Google Earth che ha permesso agli alunni di conoscere meglio il proprio territorio e i territori confinanti che fanno parte del Parco Nazionale dell’Appennino Tosco-Emiliano.</a:t>
            </a:r>
          </a:p>
        </p:txBody>
      </p:sp>
    </p:spTree>
    <p:extLst>
      <p:ext uri="{BB962C8B-B14F-4D97-AF65-F5344CB8AC3E}">
        <p14:creationId xmlns:p14="http://schemas.microsoft.com/office/powerpoint/2010/main" val="346989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363FB1-EEEB-4DD0-89E7-C0176AC50DEA}"/>
              </a:ext>
            </a:extLst>
          </p:cNvPr>
          <p:cNvSpPr>
            <a:spLocks noGrp="1"/>
          </p:cNvSpPr>
          <p:nvPr>
            <p:ph type="ctrTitle"/>
          </p:nvPr>
        </p:nvSpPr>
        <p:spPr/>
        <p:txBody>
          <a:bodyPr/>
          <a:lstStyle/>
          <a:p>
            <a:pPr lvl="0">
              <a:spcBef>
                <a:spcPts val="1000"/>
              </a:spcBef>
            </a:pPr>
            <a:r>
              <a:rPr lang="it-IT" sz="4000" dirty="0">
                <a:solidFill>
                  <a:prstClr val="black"/>
                </a:solidFill>
                <a:latin typeface="Calibri" panose="020F0502020204030204"/>
                <a:ea typeface="+mn-ea"/>
                <a:cs typeface="+mn-cs"/>
              </a:rPr>
              <a:t>Dall’orto e dal prato…</a:t>
            </a:r>
            <a:br>
              <a:rPr lang="it-IT" sz="4000" dirty="0">
                <a:solidFill>
                  <a:prstClr val="black"/>
                </a:solidFill>
                <a:latin typeface="Calibri" panose="020F0502020204030204"/>
                <a:ea typeface="+mn-ea"/>
                <a:cs typeface="+mn-cs"/>
              </a:rPr>
            </a:br>
            <a:endParaRPr lang="it-IT" dirty="0"/>
          </a:p>
        </p:txBody>
      </p:sp>
      <p:sp>
        <p:nvSpPr>
          <p:cNvPr id="3" name="Sottotitolo 2">
            <a:extLst>
              <a:ext uri="{FF2B5EF4-FFF2-40B4-BE49-F238E27FC236}">
                <a16:creationId xmlns:a16="http://schemas.microsoft.com/office/drawing/2014/main" xmlns="" id="{07967D4C-FEBF-40D6-AEF0-711C8B471E43}"/>
              </a:ext>
            </a:extLst>
          </p:cNvPr>
          <p:cNvSpPr>
            <a:spLocks noGrp="1"/>
          </p:cNvSpPr>
          <p:nvPr>
            <p:ph type="subTitle" idx="1"/>
          </p:nvPr>
        </p:nvSpPr>
        <p:spPr>
          <a:xfrm>
            <a:off x="6096000" y="1264854"/>
            <a:ext cx="5546035" cy="685800"/>
          </a:xfrm>
        </p:spPr>
        <p:txBody>
          <a:bodyPr>
            <a:normAutofit/>
          </a:bodyPr>
          <a:lstStyle/>
          <a:p>
            <a:r>
              <a:rPr lang="it-IT" sz="4000" dirty="0"/>
              <a:t>LEZIONI COI GENITORI</a:t>
            </a:r>
          </a:p>
        </p:txBody>
      </p:sp>
      <p:pic>
        <p:nvPicPr>
          <p:cNvPr id="5" name="Immagine 4">
            <a:extLst>
              <a:ext uri="{FF2B5EF4-FFF2-40B4-BE49-F238E27FC236}">
                <a16:creationId xmlns:a16="http://schemas.microsoft.com/office/drawing/2014/main" xmlns="" id="{C3DABB4C-1C40-463E-8C0F-4F9B3266D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61" y="580813"/>
            <a:ext cx="4574258" cy="2565831"/>
          </a:xfrm>
          <a:prstGeom prst="rect">
            <a:avLst/>
          </a:prstGeom>
        </p:spPr>
      </p:pic>
      <p:sp>
        <p:nvSpPr>
          <p:cNvPr id="6" name="Titolo 1">
            <a:extLst/>
          </p:cNvPr>
          <p:cNvSpPr txBox="1">
            <a:spLocks/>
          </p:cNvSpPr>
          <p:nvPr/>
        </p:nvSpPr>
        <p:spPr>
          <a:xfrm>
            <a:off x="4320208" y="3628501"/>
            <a:ext cx="8428383" cy="17855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it-IT" sz="4000" dirty="0"/>
              <a:t>Opere d’arte della natura</a:t>
            </a:r>
          </a:p>
        </p:txBody>
      </p:sp>
      <p:pic>
        <p:nvPicPr>
          <p:cNvPr id="7" name="Segnaposto contenuto 4">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61" y="3217435"/>
            <a:ext cx="4574258" cy="3430694"/>
          </a:xfrm>
          <a:prstGeom prst="rect">
            <a:avLst/>
          </a:prstGeom>
        </p:spPr>
      </p:pic>
    </p:spTree>
    <p:extLst>
      <p:ext uri="{BB962C8B-B14F-4D97-AF65-F5344CB8AC3E}">
        <p14:creationId xmlns:p14="http://schemas.microsoft.com/office/powerpoint/2010/main" val="141400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F1B157-193A-418A-B448-686883802170}"/>
              </a:ext>
            </a:extLst>
          </p:cNvPr>
          <p:cNvSpPr>
            <a:spLocks noGrp="1"/>
          </p:cNvSpPr>
          <p:nvPr>
            <p:ph type="title"/>
          </p:nvPr>
        </p:nvSpPr>
        <p:spPr>
          <a:xfrm>
            <a:off x="6520069" y="1179787"/>
            <a:ext cx="4124739" cy="1293028"/>
          </a:xfrm>
        </p:spPr>
        <p:txBody>
          <a:bodyPr/>
          <a:lstStyle/>
          <a:p>
            <a:r>
              <a:rPr lang="it-IT" dirty="0" err="1"/>
              <a:t>LAboratori</a:t>
            </a:r>
            <a:endParaRPr lang="it-IT" dirty="0"/>
          </a:p>
        </p:txBody>
      </p:sp>
      <p:pic>
        <p:nvPicPr>
          <p:cNvPr id="5" name="Segnaposto contenuto 4">
            <a:extLst>
              <a:ext uri="{FF2B5EF4-FFF2-40B4-BE49-F238E27FC236}">
                <a16:creationId xmlns:a16="http://schemas.microsoft.com/office/drawing/2014/main" xmlns="" id="{81CDC4DE-4C59-4848-9857-DF9B972E3B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64" y="0"/>
            <a:ext cx="4581697" cy="3432517"/>
          </a:xfrm>
        </p:spPr>
      </p:pic>
      <p:sp>
        <p:nvSpPr>
          <p:cNvPr id="4" name="Titolo 1">
            <a:extLst/>
          </p:cNvPr>
          <p:cNvSpPr txBox="1">
            <a:spLocks/>
          </p:cNvSpPr>
          <p:nvPr/>
        </p:nvSpPr>
        <p:spPr>
          <a:xfrm>
            <a:off x="4768561" y="420124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t-IT" dirty="0"/>
              <a:t>Creare in cucina</a:t>
            </a:r>
          </a:p>
        </p:txBody>
      </p:sp>
      <p:pic>
        <p:nvPicPr>
          <p:cNvPr id="6" name="Segnaposto contenuto 4">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64" y="3262572"/>
            <a:ext cx="4581697" cy="3432517"/>
          </a:xfrm>
          <a:prstGeom prst="rect">
            <a:avLst/>
          </a:prstGeom>
        </p:spPr>
      </p:pic>
    </p:spTree>
    <p:extLst>
      <p:ext uri="{BB962C8B-B14F-4D97-AF65-F5344CB8AC3E}">
        <p14:creationId xmlns:p14="http://schemas.microsoft.com/office/powerpoint/2010/main" val="77236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66154FB-062C-4C2B-BD46-AE0A8C36CFE2}"/>
              </a:ext>
            </a:extLst>
          </p:cNvPr>
          <p:cNvSpPr>
            <a:spLocks noGrp="1"/>
          </p:cNvSpPr>
          <p:nvPr>
            <p:ph type="title"/>
          </p:nvPr>
        </p:nvSpPr>
        <p:spPr>
          <a:xfrm>
            <a:off x="4457113" y="834712"/>
            <a:ext cx="8610600" cy="1293028"/>
          </a:xfrm>
        </p:spPr>
        <p:txBody>
          <a:bodyPr/>
          <a:lstStyle/>
          <a:p>
            <a:pPr algn="ctr"/>
            <a:r>
              <a:rPr lang="it-IT" dirty="0"/>
              <a:t>Ricreare…</a:t>
            </a:r>
          </a:p>
        </p:txBody>
      </p:sp>
      <p:pic>
        <p:nvPicPr>
          <p:cNvPr id="5" name="Segnaposto contenuto 4">
            <a:extLst>
              <a:ext uri="{FF2B5EF4-FFF2-40B4-BE49-F238E27FC236}">
                <a16:creationId xmlns:a16="http://schemas.microsoft.com/office/drawing/2014/main" xmlns="" id="{0059B14D-5398-468B-A5C9-BFAA537C8E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957246" cy="3713871"/>
          </a:xfrm>
        </p:spPr>
      </p:pic>
      <p:sp>
        <p:nvSpPr>
          <p:cNvPr id="4" name="Titolo 1">
            <a:extLst/>
          </p:cNvPr>
          <p:cNvSpPr txBox="1">
            <a:spLocks/>
          </p:cNvSpPr>
          <p:nvPr/>
        </p:nvSpPr>
        <p:spPr>
          <a:xfrm>
            <a:off x="4766604" y="4162922"/>
            <a:ext cx="6951784"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t-IT" dirty="0"/>
              <a:t>La bellezza delle emozioni…</a:t>
            </a:r>
          </a:p>
        </p:txBody>
      </p:sp>
      <p:pic>
        <p:nvPicPr>
          <p:cNvPr id="6" name="Segnaposto contenuto 4">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3871"/>
            <a:ext cx="5451199" cy="3067978"/>
          </a:xfrm>
          <a:prstGeom prst="rect">
            <a:avLst/>
          </a:prstGeom>
        </p:spPr>
      </p:pic>
    </p:spTree>
    <p:extLst>
      <p:ext uri="{BB962C8B-B14F-4D97-AF65-F5344CB8AC3E}">
        <p14:creationId xmlns:p14="http://schemas.microsoft.com/office/powerpoint/2010/main" val="143268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54428A-C663-486B-AFC9-47B237619F4A}"/>
              </a:ext>
            </a:extLst>
          </p:cNvPr>
          <p:cNvSpPr>
            <a:spLocks noGrp="1"/>
          </p:cNvSpPr>
          <p:nvPr>
            <p:ph type="title"/>
          </p:nvPr>
        </p:nvSpPr>
        <p:spPr/>
        <p:txBody>
          <a:bodyPr/>
          <a:lstStyle/>
          <a:p>
            <a:pPr algn="ctr"/>
            <a:r>
              <a:rPr lang="it-IT" dirty="0"/>
              <a:t>Creare con le dita</a:t>
            </a:r>
          </a:p>
        </p:txBody>
      </p:sp>
      <p:pic>
        <p:nvPicPr>
          <p:cNvPr id="5" name="Segnaposto contenuto 4">
            <a:extLst>
              <a:ext uri="{FF2B5EF4-FFF2-40B4-BE49-F238E27FC236}">
                <a16:creationId xmlns:a16="http://schemas.microsoft.com/office/drawing/2014/main" xmlns="" id="{115DABBD-B6E9-46FD-82D0-3E291137E3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0259" y="1825625"/>
            <a:ext cx="7731480" cy="4351338"/>
          </a:xfrm>
        </p:spPr>
      </p:pic>
    </p:spTree>
    <p:extLst>
      <p:ext uri="{BB962C8B-B14F-4D97-AF65-F5344CB8AC3E}">
        <p14:creationId xmlns:p14="http://schemas.microsoft.com/office/powerpoint/2010/main" val="3015870708"/>
      </p:ext>
    </p:extLst>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TM04033937[[fn=Scia di vapore]]</Template>
  <TotalTime>277</TotalTime>
  <Words>497</Words>
  <Application>Microsoft Office PowerPoint</Application>
  <PresentationFormat>Widescreen</PresentationFormat>
  <Paragraphs>37</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Century Gothic</vt:lpstr>
      <vt:lpstr>Elephant</vt:lpstr>
      <vt:lpstr>Scia di vapore</vt:lpstr>
      <vt:lpstr>La didattica nel plesso di minozzo</vt:lpstr>
      <vt:lpstr>Didattica in presenza</vt:lpstr>
      <vt:lpstr>Presentazione standard di PowerPoint</vt:lpstr>
      <vt:lpstr>Presentazione standard di PowerPoint</vt:lpstr>
      <vt:lpstr>Didattica a distanza</vt:lpstr>
      <vt:lpstr>Dall’orto e dal prato… </vt:lpstr>
      <vt:lpstr>LAboratori</vt:lpstr>
      <vt:lpstr>Ricreare…</vt:lpstr>
      <vt:lpstr>Creare con le dita</vt:lpstr>
      <vt:lpstr>Viola e violoncello:  Dario Carrera – Emanuele Milani</vt:lpstr>
      <vt:lpstr>CLARINETTO: Jennifer piazza</vt:lpstr>
      <vt:lpstr>Arpa: Michela Russo</vt:lpstr>
      <vt:lpstr>Italia-India e ritorno: Don Davide Castagnetti</vt:lpstr>
      <vt:lpstr>BAMBINI Tutor: matematica</vt:lpstr>
      <vt:lpstr>Presentazione standard di PowerPoint</vt:lpstr>
      <vt:lpstr>IN CONCLUSIONE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didattica nel plesso di minozzo</dc:title>
  <dc:creator>Utente</dc:creator>
  <cp:lastModifiedBy>HP</cp:lastModifiedBy>
  <cp:revision>18</cp:revision>
  <dcterms:created xsi:type="dcterms:W3CDTF">2020-06-23T18:05:46Z</dcterms:created>
  <dcterms:modified xsi:type="dcterms:W3CDTF">2020-06-25T15:07:38Z</dcterms:modified>
</cp:coreProperties>
</file>