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5" r:id="rId4"/>
    <p:sldId id="262" r:id="rId5"/>
    <p:sldId id="258" r:id="rId6"/>
    <p:sldId id="275" r:id="rId7"/>
    <p:sldId id="287" r:id="rId8"/>
    <p:sldId id="288" r:id="rId9"/>
    <p:sldId id="289" r:id="rId10"/>
    <p:sldId id="290" r:id="rId11"/>
    <p:sldId id="298" r:id="rId12"/>
    <p:sldId id="291" r:id="rId13"/>
    <p:sldId id="300" r:id="rId14"/>
    <p:sldId id="301" r:id="rId15"/>
    <p:sldId id="302" r:id="rId16"/>
    <p:sldId id="292" r:id="rId17"/>
    <p:sldId id="308" r:id="rId18"/>
    <p:sldId id="307" r:id="rId19"/>
    <p:sldId id="261" r:id="rId20"/>
    <p:sldId id="30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1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4D7D8D-12F3-4702-A29D-8C4CA8E39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170B27C-B5D6-4B9B-9F03-2BF81383E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C0D1650-55F9-48A0-AB3B-F2771C73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03A1B48-E39C-44D3-A71B-F321AE39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7F8E95B-1552-48CF-B41A-27E7D980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78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D197B8-E499-4C07-90DC-E4DA3020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6CD804E-1F61-4853-B188-1C551C6EC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3AB331-0FEB-4F1F-988C-1A172C64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CEF03B7-FAB6-461D-9189-4BE319CA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C700867-7225-4D41-BBB7-BC1CCC4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460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34E850F2-E5DD-4386-AF54-43350F86F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F968EA6-C83A-467C-9A55-C839D200F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840C015-DF67-4C8B-992F-9F959191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648BBEE-0BE5-452D-8AFA-A4DB8293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8D9CF04-5B25-422B-9A8B-710D4B3C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490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24207B-846A-478A-8DCE-8A2908FB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6E9001E-C900-4844-85D5-235EA5D4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770283C-5E0A-47BE-A1C5-B31F4D24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1FE5286-922F-4322-8D20-4E4FB39D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E3639DE-031B-45D3-AB4A-688A0A7A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3714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E1AF7C2-51A7-4206-A4CC-290A7BB3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48D4C6A-5CE0-4DEC-9141-715DCE3BF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4B72326-FFC6-4B9E-9AE1-53C122FC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FA111A7-D6C8-457D-BC14-40E34BA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E72FCF4-811E-42FF-9370-B732FCC9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374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7931389-1F90-4A69-8713-7C39232A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C37F295-757B-4F4A-8785-A992CF772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7DDBFF1-64DD-45D2-9CEF-C0B1F195E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9D70143-9696-4DA8-BA91-F43F1C14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418B3B0-3ABB-485B-AE56-C43C0230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BCD038D-FB81-416D-86CA-3A773FFB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791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13BE9A1-EC16-4C83-9C72-FF10BC3F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F74FDDA-9540-49C7-8E24-4D0F14AC2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FD66CF4-3D62-4C50-9954-579A5B933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EC146D5-4D86-4909-8B97-CE8453370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9EDC3E4-6DD2-4C36-80A9-73CE8050F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E6084DC-6B0D-4B38-84F0-8DB6CD63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2EB8CEC-D8B9-4BC2-B4AC-3E73BA4B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39F1466-F75C-4047-BEBB-62BA505C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676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9CFF51-197F-4D13-AECD-9447C3DB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70BA619-2D00-4BFF-8A68-126083DB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38EF708-8E86-45F7-8DFD-A91E3C64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FF9FCD2-1927-41A9-B336-8DBDB26A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99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BC5724D2-E218-402E-99A8-C9DA1621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814B6B5A-BEC1-4461-AFC7-D47CFE57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13940F8-4F45-44A3-908B-DFC21AFD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496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9597C0A-FB36-4F23-AB53-79285E61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4729786-DBE6-4B0D-8D83-C2255B75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9144235-DEE9-4A7F-8EDF-4D4AFE555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396E1D3-E9C8-4996-A50E-1E34434F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961A939-8625-49A8-B56F-D383E37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1F754D4-B738-4215-A318-7A77C101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428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AEC715-790A-48B0-A6E6-5F44BD3B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BCEA72F-7864-45D5-809C-F95FD191C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4BAA26E-5A2B-459D-B81C-DA8E7C7C7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6E03B1F-124A-4DC7-B077-F98BF3A6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039FA3F-E6C0-4A19-918F-478C678D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B1A7E97-E540-4ADE-9CC1-1B8BC4C2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254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FB3A1E0-E6B5-4CEF-ACBC-B1E2B4C0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AC26F12-0D1E-4DAF-99E8-48A460755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B71F54F-F21F-425C-AA85-809D978BD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8153-1B17-40E2-97DF-897B04DE4B57}" type="datetimeFigureOut">
              <a:rPr lang="it-IT" smtClean="0"/>
              <a:pPr/>
              <a:t>05/09/2020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BCE40FA-C804-488F-99A2-59A57622A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AE0A148-4A43-492B-BDA9-4204CF012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760D-18D7-43C3-84C3-1D9E37B48A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432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ggiornament%20Patto%20di%20corresponsabilit&#224;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4800"/>
            <a:ext cx="9144000" cy="323088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4400" dirty="0">
                <a:solidFill>
                  <a:srgbClr val="00B050"/>
                </a:solidFill>
              </a:rPr>
              <a:t>SCUOLA INFANZIA </a:t>
            </a:r>
          </a:p>
          <a:p>
            <a:r>
              <a:rPr lang="it-IT" sz="4400" dirty="0">
                <a:solidFill>
                  <a:srgbClr val="FF0000"/>
                </a:solidFill>
              </a:rPr>
              <a:t> VILLAMINOZZO</a:t>
            </a:r>
          </a:p>
          <a:p>
            <a:r>
              <a:rPr lang="it-IT" sz="7200" b="1" dirty="0">
                <a:solidFill>
                  <a:srgbClr val="00B0F0"/>
                </a:solidFill>
              </a:rPr>
              <a:t>RIPARTENZA !!</a:t>
            </a:r>
          </a:p>
        </p:txBody>
      </p:sp>
    </p:spTree>
    <p:extLst>
      <p:ext uri="{BB962C8B-B14F-4D97-AF65-F5344CB8AC3E}">
        <p14:creationId xmlns:p14="http://schemas.microsoft.com/office/powerpoint/2010/main" xmlns="" val="229032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2720" y="-81279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Corredo 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635760" y="2123440"/>
            <a:ext cx="97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59BFEBE-B8C6-4333-827F-A0239CFAB316}"/>
              </a:ext>
            </a:extLst>
          </p:cNvPr>
          <p:cNvSpPr txBox="1"/>
          <p:nvPr/>
        </p:nvSpPr>
        <p:spPr>
          <a:xfrm>
            <a:off x="782320" y="1381760"/>
            <a:ext cx="10627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it-IT" sz="2800" dirty="0">
                <a:effectLst/>
                <a:ea typeface="Times New Roman" panose="02020603050405020304" pitchFamily="18" charset="0"/>
                <a:cs typeface="Verdana" panose="020B0604030504040204" pitchFamily="34" charset="0"/>
              </a:rPr>
              <a:t>Cambio personale</a:t>
            </a:r>
          </a:p>
          <a:p>
            <a:pPr marL="457200" indent="-457200" algn="just">
              <a:buFontTx/>
              <a:buChar char="-"/>
            </a:pPr>
            <a:r>
              <a:rPr lang="it-IT" sz="2800" dirty="0">
                <a:ea typeface="Times New Roman" panose="02020603050405020304" pitchFamily="18" charset="0"/>
                <a:cs typeface="Verdana" panose="020B0604030504040204" pitchFamily="34" charset="0"/>
              </a:rPr>
              <a:t>Fazzolettini di carta </a:t>
            </a:r>
          </a:p>
          <a:p>
            <a:pPr marL="457200" indent="-457200" algn="just">
              <a:buFontTx/>
              <a:buChar char="-"/>
            </a:pPr>
            <a:r>
              <a:rPr lang="it-IT" sz="2800" dirty="0">
                <a:effectLst/>
                <a:ea typeface="Times New Roman" panose="02020603050405020304" pitchFamily="18" charset="0"/>
                <a:cs typeface="Verdana" panose="020B0604030504040204" pitchFamily="34" charset="0"/>
              </a:rPr>
              <a:t>Scarpe </a:t>
            </a:r>
          </a:p>
          <a:p>
            <a:pPr marL="457200" indent="-457200" algn="just">
              <a:buFontTx/>
              <a:buChar char="-"/>
            </a:pPr>
            <a:r>
              <a:rPr lang="it-IT" sz="2800" dirty="0">
                <a:ea typeface="Times New Roman" panose="02020603050405020304" pitchFamily="18" charset="0"/>
                <a:cs typeface="Verdana" panose="020B0604030504040204" pitchFamily="34" charset="0"/>
              </a:rPr>
              <a:t>Lenzuolino e panno</a:t>
            </a:r>
          </a:p>
          <a:p>
            <a:pPr marL="457200" indent="-457200" algn="just">
              <a:buFontTx/>
              <a:buChar char="-"/>
            </a:pPr>
            <a:r>
              <a:rPr lang="it-IT" sz="2800" dirty="0">
                <a:effectLst/>
                <a:ea typeface="Times New Roman" panose="02020603050405020304" pitchFamily="18" charset="0"/>
                <a:cs typeface="Verdana" panose="020B0604030504040204" pitchFamily="34" charset="0"/>
              </a:rPr>
              <a:t>Oggetto transizionale </a:t>
            </a:r>
          </a:p>
          <a:p>
            <a:pPr marL="457200" indent="-457200" algn="just">
              <a:buFontTx/>
              <a:buChar char="-"/>
            </a:pPr>
            <a:r>
              <a:rPr lang="it-IT" sz="2800" dirty="0">
                <a:ea typeface="Times New Roman" panose="02020603050405020304" pitchFamily="18" charset="0"/>
                <a:cs typeface="Verdana" panose="020B0604030504040204" pitchFamily="34" charset="0"/>
              </a:rPr>
              <a:t>Ciuccio</a:t>
            </a:r>
          </a:p>
          <a:p>
            <a:pPr marL="457200" indent="-457200" algn="just">
              <a:buFontTx/>
              <a:buChar char="-"/>
            </a:pPr>
            <a:endParaRPr lang="it-IT" sz="2800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/>
            <a:r>
              <a:rPr lang="it-IT" sz="2800" dirty="0">
                <a:solidFill>
                  <a:srgbClr val="FF00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DIVIETO DI PORTARE A SCUOLA GIOCHI O OGGETTI DA CASA !!</a:t>
            </a:r>
            <a:r>
              <a:rPr lang="it-IT" sz="2800" dirty="0"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endParaRPr lang="it-IT" sz="2800" dirty="0">
              <a:effectLst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indent="-457200" algn="just">
              <a:buFontTx/>
              <a:buChar char="-"/>
            </a:pPr>
            <a:endParaRPr lang="it-IT" sz="2800" dirty="0"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/>
            <a:endParaRPr lang="it-IT" sz="2800" dirty="0">
              <a:effectLst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85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2720" y="-81279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Alunni con febbre a scuola 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635760" y="2123440"/>
            <a:ext cx="97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59BFEBE-B8C6-4333-827F-A0239CFAB316}"/>
              </a:ext>
            </a:extLst>
          </p:cNvPr>
          <p:cNvSpPr txBox="1"/>
          <p:nvPr/>
        </p:nvSpPr>
        <p:spPr>
          <a:xfrm>
            <a:off x="782320" y="1381760"/>
            <a:ext cx="1062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Nel caso in cui un alunno presenti un aumento della temperatura corporea al di sopra di 37,5°C o un sintomo compatibile con COVID-19, in ambito scolastico </a:t>
            </a:r>
            <a:endParaRPr lang="it-IT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L’operatore scolastico che viene a conoscenza di un alunno sintomatico avvisa il referente scolastico per COVID-19. </a:t>
            </a:r>
            <a:endParaRPr lang="it-IT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Il referente scolastico per COVID-19 o altro componente del personale scolastico deve telefonare immediatamente ai genitori/tutore legale. </a:t>
            </a:r>
            <a:endParaRPr lang="it-IT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L’alunno viene ospitato in una stanza dedicata o in un’area di isolamento. </a:t>
            </a:r>
            <a:endParaRPr lang="it-IT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Si procede all’eventuale rilevazione della temperatura corporea, da parte del personale scolastico individuato (collaboratore in servizio dotato di mascherina indossata), mediante l’uso di termometri che non prevedono il contatto. </a:t>
            </a:r>
            <a:endParaRPr lang="it-IT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Il minore non è essere lasciato da solo ma in compagnia di un adulto che preferibilmente non deve presentare fattori di rischio per una forma severa di COVID-19 e che dovrà mantenere, ove possibile, il distanziamento fisico di almeno un metro e la mascherina chirurgica fino a quando l’alunno non sarà affidato a un genitore/tutore legale. </a:t>
            </a:r>
            <a:endParaRPr lang="it-IT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Dovrà essere dotato di mascherina chirurgica chiunque entri in contatto con il caso sospetto, compresi i genitori o i tutori legali che si recano in Istituto per condurlo presso la propria abitazione. </a:t>
            </a:r>
            <a:endParaRPr lang="it-IT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95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9120" y="-162560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087120" y="1361440"/>
            <a:ext cx="10292080" cy="575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Saranno pulite e disinfettate le superfici della stanza o area di isolamento dopo che l’alunno sintomatico è tornato a casa. 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 genitori dovranno contattare il pediatra o il medico per la valutazione clinica (triage telefonico) del caso. 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Questi, in caso di sospetto COVID-19, richiederà tempestivamente il test diagnostico e lo comunica al DdP. 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Il Dipartimento di prevenzione provvede all’esecuzione del test diagnostico. 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Il Dipartimento di prevenzione si attiva per l'approfondimento dell'indagine epidemiologica e le procedure conseguenti. 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In caso di diagnosi di patologia diversa da COVID-19 (tampone negativo), il soggetto rimarrà a casa fino a guarigione clinica seguendo le indicazioni del PLS/MMG </a:t>
            </a:r>
            <a:r>
              <a:rPr kumimoji="0" lang="it-IT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che </a:t>
            </a:r>
            <a:r>
              <a:rPr kumimoji="0" lang="it-IT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redigerà una attestazione </a:t>
            </a:r>
            <a:r>
              <a:rPr kumimoji="0" lang="it-IT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che il bambino/studente può rientrare scuola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poiché è stato seguito il percorso diagnostico-terapeutico e di prevenzione per COVID-19 di cui sopra e come disposto da documenti nazionali e regionali.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Dopo 5 giorni di assenza lo studente potrà rientrare a scuola con il certificato medico;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71A817A-0DF8-47ED-849A-58285FD2D4F3}"/>
              </a:ext>
            </a:extLst>
          </p:cNvPr>
          <p:cNvSpPr txBox="1"/>
          <p:nvPr/>
        </p:nvSpPr>
        <p:spPr>
          <a:xfrm>
            <a:off x="3302000" y="406400"/>
            <a:ext cx="5591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ALUNNI CON FEBBRE A SCUOLA -continua </a:t>
            </a:r>
          </a:p>
        </p:txBody>
      </p:sp>
    </p:spTree>
    <p:extLst>
      <p:ext uri="{BB962C8B-B14F-4D97-AF65-F5344CB8AC3E}">
        <p14:creationId xmlns:p14="http://schemas.microsoft.com/office/powerpoint/2010/main" xmlns="" val="282583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9120" y="-162560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087120" y="1361440"/>
            <a:ext cx="10292080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71A817A-0DF8-47ED-849A-58285FD2D4F3}"/>
              </a:ext>
            </a:extLst>
          </p:cNvPr>
          <p:cNvSpPr txBox="1"/>
          <p:nvPr/>
        </p:nvSpPr>
        <p:spPr>
          <a:xfrm>
            <a:off x="3302000" y="406400"/>
            <a:ext cx="55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ALUNNI CON FEBBRE A  CASA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8C903E7-4056-4C6C-8FE5-D2395F11DD9E}"/>
              </a:ext>
            </a:extLst>
          </p:cNvPr>
          <p:cNvSpPr txBox="1"/>
          <p:nvPr/>
        </p:nvSpPr>
        <p:spPr>
          <a:xfrm>
            <a:off x="1655545" y="1185299"/>
            <a:ext cx="82777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L'alunno deve restare a casa. </a:t>
            </a: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 genitori devono informare pediatra o medico.</a:t>
            </a: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 genitori dello studente devono comunicare l’assenza scolastica per motivi di salute. </a:t>
            </a: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Pediatra o medico,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in caso di sospetto 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COVID-19, richiede tempestivamente il test diagnostico e lo comunica al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DdP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. </a:t>
            </a: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Il Dipartimento di prevenzione provvede all’esecuzione del test diagnostico. </a:t>
            </a: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Il Dipartimento di Prevenzione si attiva per l’approfondimento dell’indagine epidemiologica e le procedure conseguenti. </a:t>
            </a: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Il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DdP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provvede ad eseguire il test diagnostico e si procede come indicato nel caso sopra</a:t>
            </a: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05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9120" y="-162560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087120" y="1361440"/>
            <a:ext cx="10292080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71A817A-0DF8-47ED-849A-58285FD2D4F3}"/>
              </a:ext>
            </a:extLst>
          </p:cNvPr>
          <p:cNvSpPr txBox="1"/>
          <p:nvPr/>
        </p:nvSpPr>
        <p:spPr>
          <a:xfrm>
            <a:off x="3302000" y="406400"/>
            <a:ext cx="55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ACCESSI DEL PERSONALE ESTERNO 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8C903E7-4056-4C6C-8FE5-D2395F11DD9E}"/>
              </a:ext>
            </a:extLst>
          </p:cNvPr>
          <p:cNvSpPr txBox="1"/>
          <p:nvPr/>
        </p:nvSpPr>
        <p:spPr>
          <a:xfrm>
            <a:off x="1391921" y="1185299"/>
            <a:ext cx="95724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O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rdinario ricorso alle comunicazioni istituzionali attraverso il sito WEB dell'Istituto e attraverso le varie modalità telematiche di comunicazione a distanza, e  l’accesso del personale  esterno agli uffici  e ai locali della scuola deve essere  limitato </a:t>
            </a:r>
            <a:r>
              <a:rPr lang="it-IT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e occorre</a:t>
            </a:r>
            <a:r>
              <a:rPr lang="it-IT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, salvo situazioni di URGENZA , specifico appuntamento; </a:t>
            </a:r>
          </a:p>
          <a:p>
            <a:endParaRPr lang="it-IT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Si applicano le </a:t>
            </a:r>
            <a:r>
              <a:rPr lang="it-IT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regole d’uso 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delle </a:t>
            </a:r>
            <a:r>
              <a:rPr lang="it-IT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mascherine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, della </a:t>
            </a:r>
            <a:r>
              <a:rPr lang="it-IT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compilazione dell’autocertificazione 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e della </a:t>
            </a:r>
            <a:r>
              <a:rPr lang="it-IT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disinfezione delle mani prima dell’accesso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.</a:t>
            </a:r>
          </a:p>
          <a:p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Per i soggetti che entrano nell’edificio scolastico ad esclusione  delle personale docente e non e dei collaboratori esterni con presenza costante a scuola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è prevista la tenuta di un registro per ogni plesso che riporti cognome, nome, orario di ingresso e di uscita dalla struttura.</a:t>
            </a:r>
          </a:p>
          <a:p>
            <a:pPr algn="just"/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La tenuta del registro è in carico al personale ausiliario in servizio al momento dell'ingresso</a:t>
            </a:r>
            <a:r>
              <a:rPr lang="it-IT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 </a:t>
            </a: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it-IT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Seguiranno, attraverso apposite circolari, norme specifiche per il ricevimento individuale dei genitori da parte dei docenti. </a:t>
            </a:r>
            <a:endParaRPr lang="it-IT" sz="18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43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9120" y="-162560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087120" y="1361440"/>
            <a:ext cx="10292080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71A817A-0DF8-47ED-849A-58285FD2D4F3}"/>
              </a:ext>
            </a:extLst>
          </p:cNvPr>
          <p:cNvSpPr txBox="1"/>
          <p:nvPr/>
        </p:nvSpPr>
        <p:spPr>
          <a:xfrm>
            <a:off x="3302000" y="406400"/>
            <a:ext cx="55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PRESENZA DEI GENITORI E DELEGHE  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8C903E7-4056-4C6C-8FE5-D2395F11DD9E}"/>
              </a:ext>
            </a:extLst>
          </p:cNvPr>
          <p:cNvSpPr txBox="1"/>
          <p:nvPr/>
        </p:nvSpPr>
        <p:spPr>
          <a:xfrm>
            <a:off x="1391921" y="1185299"/>
            <a:ext cx="95724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Bambini in inserimento (vedi protocollo)  UN SOLO GENITORE PRESENTE A SCUOLA con appuntamento;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it-IT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GENERALMENTE I GENITORI NON ENTRANO </a:t>
            </a:r>
            <a:r>
              <a:rPr lang="it-IT" dirty="0">
                <a:latin typeface="Times New Roman" panose="02020603050405020304" pitchFamily="18" charset="0"/>
                <a:ea typeface="Arial Unicode MS"/>
                <a:cs typeface="Arial Unicode MS"/>
              </a:rPr>
              <a:t>nell’edificio scolastico e nella sezione salvo casi particolari; </a:t>
            </a:r>
            <a:endParaRPr lang="it-IT" sz="1800" dirty="0"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Per il RITIRO del bambino sono previste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MAX quattro deleghe inviate via e-mail con carta di identità della persona autorizzata; 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NON SI POSSONO ACCETTARE TELEFONATE ALL’ULTIMO MINUTO !!!</a:t>
            </a:r>
            <a:endParaRPr lang="it-IT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it-IT" sz="1800" dirty="0"/>
              <a:t>RISPETTO RIGOROSO DELLE REGOLE ED EVITARE ASSEMBRAMENTI NELL’ATTESA DELL’USCITA DEI BAMBINI DALL’EDIFICIO SCOLASTICO;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32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2720" y="0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524933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SUPPORTO PSICOLOGICO 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452880" y="1757680"/>
            <a:ext cx="9814560" cy="398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3302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spazi di condivisione e di alleanza tra Scuola e Famiglia, anche a distanza; </a:t>
            </a:r>
            <a:endParaRPr lang="it-IT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3302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ricorso ad azioni di supporto psicologico in grado di gestire sportelli di ascolto per alunni, docenti e genitori; </a:t>
            </a:r>
            <a:endParaRPr lang="it-IT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3302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sostegno alle attività del personale scolastico nella applicazione di metodologie didattiche innovative (in presenza e a distanza) e nella gestione degli alunni con disabilità e di quelli con DSA o con disturbi evolutivi specifici o altri bisogni educativi speciali, per i quali non sono previsti insegnanti specializzati di sostegno. </a:t>
            </a:r>
            <a:endParaRPr lang="it-IT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3302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interventi diretti nel contesto classe per percorsi di riflessione e analisi dell’attuale contesto.</a:t>
            </a:r>
            <a:endParaRPr lang="it-IT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8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7805C5-A69D-49FB-BA2C-80B65590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60401"/>
            <a:ext cx="9520158" cy="985519"/>
          </a:xfrm>
        </p:spPr>
        <p:txBody>
          <a:bodyPr/>
          <a:lstStyle/>
          <a:p>
            <a:pPr algn="ctr"/>
            <a:r>
              <a:rPr lang="it-IT" b="1" dirty="0"/>
              <a:t>SPAZIO DOMANDE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3C88284E-6A2D-4597-AEE2-848E8B214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2240" y="1798320"/>
            <a:ext cx="720344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2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7805C5-A69D-49FB-BA2C-80B65590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60401"/>
            <a:ext cx="9520158" cy="985519"/>
          </a:xfrm>
        </p:spPr>
        <p:txBody>
          <a:bodyPr/>
          <a:lstStyle/>
          <a:p>
            <a:pPr algn="ctr"/>
            <a:r>
              <a:rPr lang="it-IT" b="1" dirty="0"/>
              <a:t>SPAZIO DOMANDE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3C88284E-6A2D-4597-AEE2-848E8B214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2240" y="1798320"/>
            <a:ext cx="720344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03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2B80854-CBA2-4C0F-813A-53903A7E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BUON ANNO SCOLASTICO !!!!!!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C1008ECD-E10F-48BC-AC20-F0D05E3C6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2866" y="1456267"/>
            <a:ext cx="10195560" cy="50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67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7866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4800" b="1" dirty="0">
                <a:solidFill>
                  <a:srgbClr val="00B0F0"/>
                </a:solidFill>
              </a:rPr>
              <a:t>Scuola dell’Infanzia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083733" y="1209040"/>
            <a:ext cx="103869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3200" dirty="0">
                <a:solidFill>
                  <a:srgbClr val="00B050"/>
                </a:solidFill>
              </a:rPr>
              <a:t>Esperienza formativa importantissima</a:t>
            </a:r>
            <a:r>
              <a:rPr lang="it-IT" sz="3200" dirty="0">
                <a:solidFill>
                  <a:srgbClr val="FF0000"/>
                </a:solidFill>
              </a:rPr>
              <a:t>: scoperta dell’altro, apprendimenti significativi , condivisione </a:t>
            </a:r>
          </a:p>
          <a:p>
            <a:endParaRPr lang="it-IT" sz="3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3200" b="1" dirty="0">
                <a:solidFill>
                  <a:srgbClr val="0070C0"/>
                </a:solidFill>
              </a:rPr>
              <a:t>Autonomia</a:t>
            </a:r>
          </a:p>
          <a:p>
            <a:pPr marL="285750" indent="-285750">
              <a:buFontTx/>
              <a:buChar char="-"/>
            </a:pPr>
            <a:endParaRPr lang="it-IT" sz="3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3200" dirty="0">
                <a:solidFill>
                  <a:srgbClr val="FF0000"/>
                </a:solidFill>
              </a:rPr>
              <a:t>Competenza </a:t>
            </a:r>
          </a:p>
          <a:p>
            <a:pPr marL="285750" indent="-285750">
              <a:buFontTx/>
              <a:buChar char="-"/>
            </a:pPr>
            <a:endParaRPr lang="it-IT" sz="3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3200" dirty="0">
                <a:solidFill>
                  <a:srgbClr val="7030A0"/>
                </a:solidFill>
              </a:rPr>
              <a:t>Identità </a:t>
            </a:r>
          </a:p>
          <a:p>
            <a:pPr marL="285750" indent="-285750">
              <a:buFontTx/>
              <a:buChar char="-"/>
            </a:pPr>
            <a:endParaRPr lang="it-IT" sz="3200" dirty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3200" dirty="0">
                <a:solidFill>
                  <a:srgbClr val="7030A0"/>
                </a:solidFill>
              </a:rPr>
              <a:t>- Cittadinanza </a:t>
            </a:r>
          </a:p>
        </p:txBody>
      </p:sp>
    </p:spTree>
    <p:extLst>
      <p:ext uri="{BB962C8B-B14F-4D97-AF65-F5344CB8AC3E}">
        <p14:creationId xmlns:p14="http://schemas.microsoft.com/office/powerpoint/2010/main" xmlns="" val="4152911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7DEE8F7-289F-4E79-9E8B-D0313EA4CE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120" y="690881"/>
            <a:ext cx="10241280" cy="5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66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7866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4800" b="1" dirty="0">
                <a:solidFill>
                  <a:srgbClr val="00B0F0"/>
                </a:solidFill>
              </a:rPr>
              <a:t>Campi di esperienza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083733" y="1209040"/>
            <a:ext cx="10386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it-IT" sz="3200" dirty="0">
              <a:solidFill>
                <a:srgbClr val="7030A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4A70AA2-F1FE-44D0-B504-2A5551A7490F}"/>
              </a:ext>
            </a:extLst>
          </p:cNvPr>
          <p:cNvSpPr txBox="1"/>
          <p:nvPr/>
        </p:nvSpPr>
        <p:spPr>
          <a:xfrm>
            <a:off x="1595121" y="1574799"/>
            <a:ext cx="95131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Gli insegnanti accolgono, valorizzano ed estendono </a:t>
            </a:r>
            <a:r>
              <a:rPr lang="it-IT" dirty="0">
                <a:solidFill>
                  <a:srgbClr val="FF0000"/>
                </a:solidFill>
              </a:rPr>
              <a:t>le curiosità, le esplorazioni, le proposte dei bambini e creano occasioni di apprendimento per favorire l’organizzazione </a:t>
            </a:r>
            <a:r>
              <a:rPr lang="it-IT" dirty="0"/>
              <a:t>di ciò che i bambini vanno scoprendo. 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L’esperienza diretta, il gioco, il procedere per tentativi ed errori, permettono al bambino, opportunamente guidato, di approfondire e sistematizzare gli apprendimenti.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Ogni campo di esperienza offre un insieme di oggetti, situazioni, immagini e linguaggi, riferiti ai sistemi simbolici della nostra cultura, capaci di evocare, stimolare, accompagnare apprendimenti progressivamente più sicuri.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Si tratta di </a:t>
            </a:r>
            <a:r>
              <a:rPr lang="it-IT" dirty="0">
                <a:solidFill>
                  <a:srgbClr val="FF0000"/>
                </a:solidFill>
              </a:rPr>
              <a:t>piste di lavoro per organizzare attività ed esperienze volte a promuovere</a:t>
            </a:r>
            <a:r>
              <a:rPr lang="it-IT" dirty="0"/>
              <a:t> la competenza, che a questa età va intesa in modo globale e unitario. Il sé e l’altro I bambini formulano tanti perché sulle questioni concrete, sugli eventi della vita quoti</a:t>
            </a:r>
          </a:p>
        </p:txBody>
      </p:sp>
    </p:spTree>
    <p:extLst>
      <p:ext uri="{BB962C8B-B14F-4D97-AF65-F5344CB8AC3E}">
        <p14:creationId xmlns:p14="http://schemas.microsoft.com/office/powerpoint/2010/main" xmlns="" val="348834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4800" b="1" dirty="0">
                <a:solidFill>
                  <a:srgbClr val="00B0F0"/>
                </a:solidFill>
              </a:rPr>
              <a:t>METODOLOGIA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696720" y="2133600"/>
            <a:ext cx="9773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4400" dirty="0">
                <a:solidFill>
                  <a:srgbClr val="FF0000"/>
                </a:solidFill>
              </a:rPr>
              <a:t>ESPERIENZA</a:t>
            </a:r>
          </a:p>
          <a:p>
            <a:pPr algn="ctr"/>
            <a:r>
              <a:rPr lang="it-IT" sz="4400" dirty="0">
                <a:solidFill>
                  <a:srgbClr val="FF0000"/>
                </a:solidFill>
              </a:rPr>
              <a:t>SCOPERTA</a:t>
            </a:r>
          </a:p>
          <a:p>
            <a:pPr algn="ctr"/>
            <a:r>
              <a:rPr lang="it-IT" sz="4400" dirty="0">
                <a:solidFill>
                  <a:srgbClr val="FF0000"/>
                </a:solidFill>
              </a:rPr>
              <a:t>DOMANDE </a:t>
            </a:r>
          </a:p>
          <a:p>
            <a:pPr algn="ctr"/>
            <a:r>
              <a:rPr lang="it-IT" sz="4400" dirty="0">
                <a:solidFill>
                  <a:srgbClr val="FF0000"/>
                </a:solidFill>
              </a:rPr>
              <a:t>PRECONOSCENZE  </a:t>
            </a:r>
          </a:p>
        </p:txBody>
      </p:sp>
    </p:spTree>
    <p:extLst>
      <p:ext uri="{BB962C8B-B14F-4D97-AF65-F5344CB8AC3E}">
        <p14:creationId xmlns:p14="http://schemas.microsoft.com/office/powerpoint/2010/main" xmlns="" val="353321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1919"/>
            <a:ext cx="12192000" cy="697991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680"/>
            <a:ext cx="9144000" cy="94488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4800" b="1" dirty="0">
                <a:solidFill>
                  <a:srgbClr val="00B0F0"/>
                </a:solidFill>
              </a:rPr>
              <a:t>Organizzazione della ripartenza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DEFF663-7152-4596-BC96-6E3B0A951DA2}"/>
              </a:ext>
            </a:extLst>
          </p:cNvPr>
          <p:cNvSpPr txBox="1"/>
          <p:nvPr/>
        </p:nvSpPr>
        <p:spPr>
          <a:xfrm>
            <a:off x="1524000" y="2113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957D422-BB24-4592-8BA9-DB0C2D39E30B}"/>
              </a:ext>
            </a:extLst>
          </p:cNvPr>
          <p:cNvSpPr txBox="1"/>
          <p:nvPr/>
        </p:nvSpPr>
        <p:spPr>
          <a:xfrm>
            <a:off x="1798320" y="2473236"/>
            <a:ext cx="739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4F072E4-885F-40B5-A331-7A672919B19D}"/>
              </a:ext>
            </a:extLst>
          </p:cNvPr>
          <p:cNvSpPr txBox="1"/>
          <p:nvPr/>
        </p:nvSpPr>
        <p:spPr>
          <a:xfrm>
            <a:off x="1524000" y="1838960"/>
            <a:ext cx="10353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ORARI DELLE SEDI SCOLASTICHE </a:t>
            </a:r>
            <a:r>
              <a:rPr lang="it-IT" dirty="0"/>
              <a:t>: </a:t>
            </a:r>
            <a:r>
              <a:rPr lang="it-IT" sz="2800" b="1" dirty="0"/>
              <a:t>dal lunedì, mercoledì, </a:t>
            </a:r>
            <a:r>
              <a:rPr lang="it-IT" sz="2800" b="1" dirty="0" err="1"/>
              <a:t>venerdi</a:t>
            </a:r>
            <a:r>
              <a:rPr lang="it-IT" sz="2800" b="1" dirty="0"/>
              <a:t>  7.50 -16,00</a:t>
            </a:r>
          </a:p>
          <a:p>
            <a:pPr marL="342900" indent="-342900">
              <a:buFontTx/>
              <a:buChar char="-"/>
            </a:pPr>
            <a:r>
              <a:rPr lang="it-IT" sz="2800" b="1" dirty="0"/>
              <a:t>Martedì e giovedì:  7.50- 16.20</a:t>
            </a:r>
          </a:p>
          <a:p>
            <a:pPr marL="342900" indent="-342900">
              <a:buFontTx/>
              <a:buChar char="-"/>
            </a:pPr>
            <a:endParaRPr lang="it-IT" sz="2800" b="1" dirty="0"/>
          </a:p>
          <a:p>
            <a:pPr marL="342900" indent="-342900"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SPAZI:</a:t>
            </a:r>
            <a:r>
              <a:rPr lang="it-IT" sz="2800" b="1" dirty="0"/>
              <a:t> </a:t>
            </a:r>
            <a:r>
              <a:rPr lang="it-IT" sz="2400" b="1" dirty="0"/>
              <a:t>SEZIONE «BOLLA » o MONADE – nello spazio della sezione attività, </a:t>
            </a:r>
          </a:p>
          <a:p>
            <a:r>
              <a:rPr lang="it-IT" sz="2400" b="1" dirty="0"/>
              <a:t>     pranzo, riposo;</a:t>
            </a:r>
          </a:p>
          <a:p>
            <a:endParaRPr lang="it-IT" sz="2400" b="1" dirty="0"/>
          </a:p>
          <a:p>
            <a:pPr marL="342900" indent="-342900"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ACCESSI</a:t>
            </a:r>
            <a:r>
              <a:rPr lang="it-IT" sz="2400" b="1" dirty="0"/>
              <a:t>: quelli dello scorso anno / </a:t>
            </a:r>
            <a:r>
              <a:rPr lang="it-IT" sz="2400" b="1" dirty="0">
                <a:solidFill>
                  <a:srgbClr val="FF0000"/>
                </a:solidFill>
              </a:rPr>
              <a:t>SEGNALETICA </a:t>
            </a:r>
          </a:p>
          <a:p>
            <a:pPr marL="342900" indent="-342900">
              <a:buFontTx/>
              <a:buChar char="-"/>
            </a:pP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b="1" dirty="0">
                <a:hlinkClick r:id="rId3" action="ppaction://hlinkfile"/>
              </a:rPr>
              <a:t>PATTO DI CORRESPONSABILITA’ EDUCATIVA </a:t>
            </a:r>
            <a:endParaRPr lang="it-IT" sz="2800" b="1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7167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2560" y="-81279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it-IT" sz="4800" b="1" dirty="0" err="1">
                <a:solidFill>
                  <a:srgbClr val="00B0F0"/>
                </a:solidFill>
              </a:rPr>
              <a:t>Pre</a:t>
            </a:r>
            <a:r>
              <a:rPr lang="it-IT" sz="4800" b="1" dirty="0">
                <a:solidFill>
                  <a:srgbClr val="00B0F0"/>
                </a:solidFill>
              </a:rPr>
              <a:t> condizioni della presenza dei bambini a scuola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635760" y="2123440"/>
            <a:ext cx="97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59BFEBE-B8C6-4333-827F-A0239CFAB316}"/>
              </a:ext>
            </a:extLst>
          </p:cNvPr>
          <p:cNvSpPr txBox="1"/>
          <p:nvPr/>
        </p:nvSpPr>
        <p:spPr>
          <a:xfrm>
            <a:off x="1635760" y="2082800"/>
            <a:ext cx="9773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l’assenza di sintomatologia respiratoria o di temperatura corporea superiore a 37,5° C anche nei tre giorni precedenti;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it-IT" sz="2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non essere stati in quarantena o isolamento domiciliare negli ultimi 14 giorni;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it-IT" sz="2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non essere stati a contatto con persone positive, per quanto a propria conoscenza, negli ultimi 14 giorni.</a:t>
            </a:r>
            <a:endParaRPr lang="it-IT" sz="2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78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2560" y="-81279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Indicazioni per le attività in presenza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635760" y="2123440"/>
            <a:ext cx="97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59BFEBE-B8C6-4333-827F-A0239CFAB316}"/>
              </a:ext>
            </a:extLst>
          </p:cNvPr>
          <p:cNvSpPr txBox="1"/>
          <p:nvPr/>
        </p:nvSpPr>
        <p:spPr>
          <a:xfrm>
            <a:off x="1412240" y="2082800"/>
            <a:ext cx="9997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 bambini </a:t>
            </a: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con meno di 6 anni non hanno obbligo di mascherina;</a:t>
            </a:r>
          </a:p>
          <a:p>
            <a:pPr algn="just"/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Occorre « aiutarli nell’acquisizione di regole» in merito al costante lavaggio e disinfezione degli oggetti e al distanziamento; </a:t>
            </a:r>
          </a:p>
          <a:p>
            <a:pPr algn="just"/>
            <a:endParaRPr lang="it-IT" sz="2800" dirty="0">
              <a:latin typeface="Calibri" panose="020F050202020403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Devono vivere l’esperienza scolastica all’interno della propria sezione con giochi presenti </a:t>
            </a:r>
            <a:r>
              <a:rPr lang="it-IT" sz="2800" b="1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 scuola senza portare nulla da casa.</a:t>
            </a:r>
          </a:p>
          <a:p>
            <a:pPr algn="just"/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it-IT" sz="2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61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2560" y="-81279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Indicazioni per le attività in presenza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635760" y="2123440"/>
            <a:ext cx="97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59BFEBE-B8C6-4333-827F-A0239CFAB316}"/>
              </a:ext>
            </a:extLst>
          </p:cNvPr>
          <p:cNvSpPr txBox="1"/>
          <p:nvPr/>
        </p:nvSpPr>
        <p:spPr>
          <a:xfrm>
            <a:off x="782320" y="1381760"/>
            <a:ext cx="10627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 bambini svolgeranno le attività didattiche, mangeranno e dormiranno nella stessa sezione;</a:t>
            </a:r>
          </a:p>
          <a:p>
            <a:pPr algn="just"/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</a:p>
          <a:p>
            <a:pPr algn="just"/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Dopo ogni ora  la sezione verrà sanificata con l’apertura delle finestre per cinque minuti </a:t>
            </a:r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/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</a:p>
          <a:p>
            <a:pPr algn="just"/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Gli ambienti, gli oggetti(giochi,..)i bagni, le superfici verranno pulite, disinfettate e sanificate con prodotti a base di alcool o cloro attivo; </a:t>
            </a:r>
          </a:p>
          <a:p>
            <a:pPr algn="just"/>
            <a:endParaRPr lang="it-IT" sz="2800" dirty="0">
              <a:latin typeface="Calibri" panose="020F050202020403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it-IT" sz="2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59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BFE93E6-E54C-4955-A3CB-184FC3A7A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2720" y="-81279"/>
            <a:ext cx="12192000" cy="6939279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DE536CA-3482-4BF1-B43D-EF84A34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276080" cy="802640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it-IT" sz="4800" b="1" dirty="0">
                <a:solidFill>
                  <a:srgbClr val="00B0F0"/>
                </a:solidFill>
              </a:rPr>
              <a:t>Indicazioni per le attività in presenza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0DDF314-8CC7-4835-AE6D-0967BBBC3CBB}"/>
              </a:ext>
            </a:extLst>
          </p:cNvPr>
          <p:cNvSpPr txBox="1"/>
          <p:nvPr/>
        </p:nvSpPr>
        <p:spPr>
          <a:xfrm>
            <a:off x="1635760" y="2123440"/>
            <a:ext cx="97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59BFEBE-B8C6-4333-827F-A0239CFAB316}"/>
              </a:ext>
            </a:extLst>
          </p:cNvPr>
          <p:cNvSpPr txBox="1"/>
          <p:nvPr/>
        </p:nvSpPr>
        <p:spPr>
          <a:xfrm>
            <a:off x="782320" y="1381760"/>
            <a:ext cx="10627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Tutte le attività si svolgeranno regolarmente cercando di evitare contatti tra i materiali personali: armadietti per giacche e zainetti, lenzuoli e cuscini,..</a:t>
            </a:r>
          </a:p>
          <a:p>
            <a:pPr algn="just"/>
            <a:endParaRPr lang="it-IT" sz="2800" dirty="0">
              <a:latin typeface="Calibri" panose="020F050202020403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/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 bambini dopo essere entrati nella scuola dovranno cambiarsi le scarpe indossando o calzine antiscivolo o scarpe da usare solo nel contesto scuola; </a:t>
            </a:r>
          </a:p>
          <a:p>
            <a:pPr algn="just"/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</a:p>
          <a:p>
            <a:pPr algn="just"/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Il pranzo verrà somministrato come lo scorso anno;</a:t>
            </a:r>
          </a:p>
          <a:p>
            <a:pPr algn="just"/>
            <a:endParaRPr lang="it-IT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267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1301</Words>
  <Application>Microsoft Office PowerPoint</Application>
  <PresentationFormat>Personalizzato</PresentationFormat>
  <Paragraphs>133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SPAZIO DOMANDE </vt:lpstr>
      <vt:lpstr>SPAZIO DOMANDE </vt:lpstr>
      <vt:lpstr>BUON ANNO SCOLASTICO !!!!!!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Giusy</dc:creator>
  <cp:lastModifiedBy>utente</cp:lastModifiedBy>
  <cp:revision>29</cp:revision>
  <dcterms:created xsi:type="dcterms:W3CDTF">2020-09-01T20:21:09Z</dcterms:created>
  <dcterms:modified xsi:type="dcterms:W3CDTF">2020-09-05T09:14:30Z</dcterms:modified>
</cp:coreProperties>
</file>