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2" y="1287886"/>
            <a:ext cx="8689976" cy="3591057"/>
          </a:xfrm>
        </p:spPr>
        <p:txBody>
          <a:bodyPr>
            <a:normAutofit/>
          </a:bodyPr>
          <a:lstStyle/>
          <a:p>
            <a:r>
              <a:rPr lang="it-IT" dirty="0" smtClean="0"/>
              <a:t>Scuola primaria Minozzo</a:t>
            </a:r>
            <a:br>
              <a:rPr lang="it-IT" dirty="0" smtClean="0"/>
            </a:br>
            <a:r>
              <a:rPr lang="it-IT" dirty="0" smtClean="0"/>
              <a:t>A.S. 2018/19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 piante del nostro territorio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4955145"/>
            <a:ext cx="8689976" cy="1371599"/>
          </a:xfrm>
        </p:spPr>
        <p:txBody>
          <a:bodyPr/>
          <a:lstStyle/>
          <a:p>
            <a:r>
              <a:rPr lang="it-IT" dirty="0" smtClean="0"/>
              <a:t>Schede descrittive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335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e particolarità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frutto è il mallo, che si può usare da giovane per fare il nocino o le marmellate</a:t>
            </a:r>
          </a:p>
          <a:p>
            <a:r>
              <a:rPr lang="it-IT" dirty="0" smtClean="0"/>
              <a:t>Il mallo colora di nero e viene usato anche per fare le tinture per capelli</a:t>
            </a:r>
          </a:p>
          <a:p>
            <a:r>
              <a:rPr lang="it-IT" dirty="0" smtClean="0"/>
              <a:t>È una pianta originaria della </a:t>
            </a:r>
            <a:r>
              <a:rPr lang="it-IT" dirty="0" err="1" smtClean="0"/>
              <a:t>cina</a:t>
            </a:r>
            <a:endParaRPr lang="it-IT" dirty="0" smtClean="0"/>
          </a:p>
          <a:p>
            <a:r>
              <a:rPr lang="it-IT" dirty="0" smtClean="0"/>
              <a:t>Il suo legno si usa per fare tavoli e mobili perché è molto duro</a:t>
            </a:r>
          </a:p>
          <a:p>
            <a:r>
              <a:rPr lang="it-IT" dirty="0" smtClean="0"/>
              <a:t>A volte si usa come pianta ornamentale perché è molto maestoso</a:t>
            </a:r>
          </a:p>
          <a:p>
            <a:r>
              <a:rPr lang="it-IT" dirty="0" smtClean="0"/>
              <a:t>La sua corteccia da giovane è liscia e grigia, ma col passare del tempo diventa più scura e rugosa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42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Nocciolo (</a:t>
            </a:r>
            <a:r>
              <a:rPr lang="it-IT" dirty="0" err="1"/>
              <a:t>Corylus</a:t>
            </a:r>
            <a:r>
              <a:rPr lang="it-IT" dirty="0"/>
              <a:t> </a:t>
            </a:r>
            <a:r>
              <a:rPr lang="it-IT" dirty="0" smtClean="0"/>
              <a:t>avellana)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834130" y="2214694"/>
            <a:ext cx="5443470" cy="3576505"/>
          </a:xfrm>
        </p:spPr>
        <p:txBody>
          <a:bodyPr/>
          <a:lstStyle/>
          <a:p>
            <a:r>
              <a:rPr lang="it-IT" dirty="0"/>
              <a:t>Ha </a:t>
            </a:r>
            <a:r>
              <a:rPr lang="it-IT" dirty="0" smtClean="0"/>
              <a:t>molti fusti legnosi flessibili alti non più </a:t>
            </a:r>
            <a:r>
              <a:rPr lang="it-IT" dirty="0"/>
              <a:t>di </a:t>
            </a:r>
            <a:r>
              <a:rPr lang="it-IT" dirty="0" smtClean="0"/>
              <a:t>7 metri, in genere dai 2 ai 4 metri (a cespuglio)</a:t>
            </a:r>
            <a:endParaRPr lang="it-IT" dirty="0"/>
          </a:p>
          <a:p>
            <a:r>
              <a:rPr lang="it-IT" dirty="0"/>
              <a:t>Cresce </a:t>
            </a:r>
            <a:r>
              <a:rPr lang="it-IT" dirty="0" smtClean="0"/>
              <a:t>in tutta </a:t>
            </a:r>
            <a:r>
              <a:rPr lang="it-IT" dirty="0" err="1" smtClean="0"/>
              <a:t>europa</a:t>
            </a:r>
            <a:r>
              <a:rPr lang="it-IT" dirty="0" smtClean="0"/>
              <a:t> </a:t>
            </a:r>
          </a:p>
          <a:p>
            <a:r>
              <a:rPr lang="it-IT" dirty="0" smtClean="0"/>
              <a:t>È </a:t>
            </a:r>
            <a:r>
              <a:rPr lang="it-IT" dirty="0"/>
              <a:t>un’angiosperma (fa il frutto)</a:t>
            </a:r>
          </a:p>
          <a:p>
            <a:r>
              <a:rPr lang="it-IT" dirty="0"/>
              <a:t>Vive </a:t>
            </a:r>
            <a:r>
              <a:rPr lang="it-IT" dirty="0" smtClean="0"/>
              <a:t>circa 60 anni</a:t>
            </a:r>
            <a:endParaRPr lang="it-IT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11" y="2077020"/>
            <a:ext cx="5168481" cy="341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6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Foglie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267458" y="2343956"/>
            <a:ext cx="6010141" cy="3447244"/>
          </a:xfrm>
        </p:spPr>
        <p:txBody>
          <a:bodyPr/>
          <a:lstStyle/>
          <a:p>
            <a:r>
              <a:rPr lang="it-IT" dirty="0"/>
              <a:t>Pagina </a:t>
            </a:r>
            <a:r>
              <a:rPr lang="it-IT" dirty="0" smtClean="0"/>
              <a:t>larga, rotondo-ovale e poco pelosa</a:t>
            </a:r>
            <a:endParaRPr lang="it-IT" dirty="0"/>
          </a:p>
          <a:p>
            <a:r>
              <a:rPr lang="it-IT" dirty="0"/>
              <a:t>Margine </a:t>
            </a:r>
            <a:r>
              <a:rPr lang="it-IT" dirty="0" smtClean="0"/>
              <a:t>seghettato</a:t>
            </a:r>
            <a:endParaRPr lang="it-IT" dirty="0"/>
          </a:p>
          <a:p>
            <a:r>
              <a:rPr lang="it-IT" dirty="0"/>
              <a:t>Ha </a:t>
            </a:r>
            <a:r>
              <a:rPr lang="it-IT" dirty="0" smtClean="0"/>
              <a:t>una venatura centrale da cui partono le altre parallele</a:t>
            </a:r>
            <a:endParaRPr lang="it-IT" dirty="0"/>
          </a:p>
          <a:p>
            <a:r>
              <a:rPr lang="it-IT" dirty="0"/>
              <a:t>Le foglie sono caduche (cadono d’autunno)</a:t>
            </a:r>
          </a:p>
          <a:p>
            <a:endParaRPr lang="it-IT" dirty="0"/>
          </a:p>
        </p:txBody>
      </p:sp>
      <p:pic>
        <p:nvPicPr>
          <p:cNvPr id="2050" name="Picture 2" descr="Risultati immagini per nocciolo fog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03" y="1992601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20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5341" y="618517"/>
            <a:ext cx="5572885" cy="1596177"/>
          </a:xfrm>
        </p:spPr>
        <p:txBody>
          <a:bodyPr/>
          <a:lstStyle/>
          <a:p>
            <a:r>
              <a:rPr lang="it-IT" dirty="0" smtClean="0"/>
              <a:t>Riproduzione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705341" y="2214694"/>
            <a:ext cx="5572259" cy="3576505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Fiori unisessuati</a:t>
            </a:r>
          </a:p>
          <a:p>
            <a:r>
              <a:rPr lang="it-IT" dirty="0"/>
              <a:t>I fiori maschili sono </a:t>
            </a:r>
            <a:r>
              <a:rPr lang="it-IT" dirty="0" smtClean="0"/>
              <a:t>allungati</a:t>
            </a:r>
            <a:endParaRPr lang="it-IT" dirty="0"/>
          </a:p>
          <a:p>
            <a:r>
              <a:rPr lang="it-IT" dirty="0"/>
              <a:t>I fiori femminili sono piccoli </a:t>
            </a:r>
            <a:r>
              <a:rPr lang="it-IT" dirty="0" smtClean="0"/>
              <a:t>dentro una gemma</a:t>
            </a:r>
          </a:p>
          <a:p>
            <a:r>
              <a:rPr lang="it-IT" dirty="0" smtClean="0"/>
              <a:t>Il frutto è costituito da un involucro fogliaceo e dal seme, unica parte commestibile (nocciola)</a:t>
            </a:r>
            <a:endParaRPr lang="it-IT" dirty="0"/>
          </a:p>
          <a:p>
            <a:r>
              <a:rPr lang="it-IT" dirty="0"/>
              <a:t>Si riproduce anche per talea, cioè con rametti piantati nel </a:t>
            </a:r>
            <a:r>
              <a:rPr lang="it-IT" dirty="0" smtClean="0"/>
              <a:t>terreno che formano le radici</a:t>
            </a:r>
            <a:endParaRPr lang="it-IT" dirty="0"/>
          </a:p>
          <a:p>
            <a:r>
              <a:rPr lang="it-IT" dirty="0"/>
              <a:t>Fiorisce in </a:t>
            </a:r>
            <a:r>
              <a:rPr lang="it-IT" dirty="0" smtClean="0"/>
              <a:t>inverno (dicembre - febbraio)</a:t>
            </a:r>
          </a:p>
          <a:p>
            <a:r>
              <a:rPr lang="it-IT" dirty="0"/>
              <a:t>Impollinazione col vento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074" name="Picture 2" descr="Risultati immagini per nocciolo fio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65"/>
          <a:stretch/>
        </p:blipFill>
        <p:spPr bwMode="auto">
          <a:xfrm>
            <a:off x="349497" y="618517"/>
            <a:ext cx="4738606" cy="314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i immagini per nocciolo fru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400" y="3795127"/>
            <a:ext cx="3548464" cy="26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3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-179969"/>
            <a:ext cx="10364451" cy="1596177"/>
          </a:xfrm>
        </p:spPr>
        <p:txBody>
          <a:bodyPr/>
          <a:lstStyle/>
          <a:p>
            <a:r>
              <a:rPr lang="it-IT" dirty="0"/>
              <a:t>Utilizzo e particolarità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965916"/>
            <a:ext cx="10363826" cy="571822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È originario dell’asia minore (</a:t>
            </a:r>
            <a:r>
              <a:rPr lang="it-IT" dirty="0" err="1" smtClean="0"/>
              <a:t>mesopotamia</a:t>
            </a:r>
            <a:r>
              <a:rPr lang="it-IT" dirty="0" smtClean="0"/>
              <a:t>)</a:t>
            </a:r>
          </a:p>
          <a:p>
            <a:r>
              <a:rPr lang="it-IT" dirty="0" smtClean="0"/>
              <a:t>Ha origini molto antiche, dall’ultima glaciazione circa 10000 anni fa, faceva parte della dieta degli uomini primitivi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germania</a:t>
            </a:r>
            <a:r>
              <a:rPr lang="it-IT" dirty="0" smtClean="0"/>
              <a:t>, </a:t>
            </a:r>
            <a:r>
              <a:rPr lang="it-IT" dirty="0" err="1" smtClean="0"/>
              <a:t>svezia</a:t>
            </a:r>
            <a:r>
              <a:rPr lang="it-IT" dirty="0" smtClean="0"/>
              <a:t> e </a:t>
            </a:r>
            <a:r>
              <a:rPr lang="it-IT" dirty="0" err="1" smtClean="0"/>
              <a:t>danimarca</a:t>
            </a:r>
            <a:r>
              <a:rPr lang="it-IT" dirty="0" smtClean="0"/>
              <a:t> si sono ritrovati resti fossili di nocciolo</a:t>
            </a:r>
          </a:p>
          <a:p>
            <a:r>
              <a:rPr lang="it-IT" dirty="0" smtClean="0"/>
              <a:t>Le foglie di nocciolo contengono sostanze anti-infiammatorie</a:t>
            </a:r>
          </a:p>
          <a:p>
            <a:r>
              <a:rPr lang="it-IT" dirty="0" smtClean="0"/>
              <a:t>Ritenuta una pianta magica da greci e romani, col suo legno venivano fatte le bacchette magiche, anche simbolo di saggezza e di guarigione</a:t>
            </a:r>
          </a:p>
          <a:p>
            <a:r>
              <a:rPr lang="it-IT" dirty="0"/>
              <a:t>Il legno veniva usato per fare </a:t>
            </a:r>
            <a:r>
              <a:rPr lang="it-IT" dirty="0" smtClean="0"/>
              <a:t>cesti, archi </a:t>
            </a:r>
            <a:r>
              <a:rPr lang="it-IT" dirty="0"/>
              <a:t>e frecce perché è </a:t>
            </a:r>
            <a:r>
              <a:rPr lang="it-IT" dirty="0" smtClean="0"/>
              <a:t>flessibile, ma anche recinzioni perché è leggero e maneggevole</a:t>
            </a:r>
            <a:endParaRPr lang="it-IT" dirty="0"/>
          </a:p>
          <a:p>
            <a:r>
              <a:rPr lang="it-IT" dirty="0" smtClean="0"/>
              <a:t>Si dice che il nocciolo, protetto dalla madonna, non possa essere colpito dai fulmini</a:t>
            </a:r>
          </a:p>
          <a:p>
            <a:r>
              <a:rPr lang="it-IT" dirty="0" smtClean="0"/>
              <a:t>Viene piantato in scarpate e terrazzamenti per consolidare il terreno grazie alle radici forti ed estese</a:t>
            </a:r>
          </a:p>
          <a:p>
            <a:r>
              <a:rPr lang="it-IT" dirty="0" smtClean="0"/>
              <a:t>La nocciola ha un alto contenuto di grassi, fosforo, magnesio e vitamina «E», è molto energetica, combatte i sintomi della stanchezza, rende più veloce il metabolismo e se consumata tostata aiuta a combattere il freddo</a:t>
            </a:r>
          </a:p>
          <a:p>
            <a:r>
              <a:rPr lang="it-IT" dirty="0" smtClean="0"/>
              <a:t>L’olio di nocciola viene usato per fare creme per la pelle</a:t>
            </a:r>
          </a:p>
          <a:p>
            <a:r>
              <a:rPr lang="it-IT" dirty="0" smtClean="0"/>
              <a:t>Esistono varietà di nocciolo usate come piante ornamentali nei giardini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182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7527" y="618517"/>
            <a:ext cx="10280699" cy="1596177"/>
          </a:xfrm>
        </p:spPr>
        <p:txBody>
          <a:bodyPr/>
          <a:lstStyle/>
          <a:p>
            <a:r>
              <a:rPr lang="it-IT" dirty="0" smtClean="0"/>
              <a:t>Faggio (</a:t>
            </a:r>
            <a:r>
              <a:rPr lang="it-IT" dirty="0" err="1" smtClean="0"/>
              <a:t>fagus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177307" y="2214694"/>
            <a:ext cx="6100291" cy="4198985"/>
          </a:xfrm>
        </p:spPr>
        <p:txBody>
          <a:bodyPr/>
          <a:lstStyle/>
          <a:p>
            <a:r>
              <a:rPr lang="it-IT" dirty="0" smtClean="0"/>
              <a:t>Fusto legnoso e alto fino a 40 metri</a:t>
            </a:r>
          </a:p>
          <a:p>
            <a:r>
              <a:rPr lang="it-IT" dirty="0" smtClean="0"/>
              <a:t>Cresce in tutta </a:t>
            </a:r>
            <a:r>
              <a:rPr lang="it-IT" dirty="0" err="1" smtClean="0"/>
              <a:t>europa</a:t>
            </a:r>
            <a:endParaRPr lang="it-IT" dirty="0" smtClean="0"/>
          </a:p>
          <a:p>
            <a:r>
              <a:rPr lang="it-IT" dirty="0" smtClean="0"/>
              <a:t>La sua vita dura 200-300 anni</a:t>
            </a:r>
          </a:p>
          <a:p>
            <a:r>
              <a:rPr lang="it-IT" dirty="0" smtClean="0"/>
              <a:t>Cresce in montagna tra i 700 m e i 2000 m s.l.m.</a:t>
            </a:r>
          </a:p>
          <a:p>
            <a:r>
              <a:rPr lang="it-IT" dirty="0" smtClean="0"/>
              <a:t>Fa parte delle angiosperme (fa il frutto)</a:t>
            </a:r>
          </a:p>
          <a:p>
            <a:endParaRPr lang="it-IT" dirty="0"/>
          </a:p>
        </p:txBody>
      </p:sp>
      <p:pic>
        <p:nvPicPr>
          <p:cNvPr id="4098" name="Picture 2" descr="Risultati immagini per fagg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2" r="11039"/>
          <a:stretch/>
        </p:blipFill>
        <p:spPr bwMode="auto">
          <a:xfrm>
            <a:off x="519546" y="2048439"/>
            <a:ext cx="4197927" cy="37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3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Foglie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57611" y="2086378"/>
            <a:ext cx="5919988" cy="3704822"/>
          </a:xfrm>
        </p:spPr>
        <p:txBody>
          <a:bodyPr/>
          <a:lstStyle/>
          <a:p>
            <a:r>
              <a:rPr lang="it-IT" dirty="0" smtClean="0"/>
              <a:t>Pagina pelosa e ovale</a:t>
            </a:r>
          </a:p>
          <a:p>
            <a:r>
              <a:rPr lang="it-IT" dirty="0" smtClean="0"/>
              <a:t>Dimensione media e stretta</a:t>
            </a:r>
          </a:p>
          <a:p>
            <a:r>
              <a:rPr lang="it-IT" dirty="0" smtClean="0"/>
              <a:t>Hanno molte venature</a:t>
            </a:r>
          </a:p>
          <a:p>
            <a:r>
              <a:rPr lang="it-IT" dirty="0" smtClean="0"/>
              <a:t>Margine seghettato</a:t>
            </a:r>
          </a:p>
          <a:p>
            <a:r>
              <a:rPr lang="it-IT" dirty="0" smtClean="0"/>
              <a:t>Foglie caduche (cadono in autunno)</a:t>
            </a:r>
            <a:endParaRPr lang="it-IT" dirty="0"/>
          </a:p>
        </p:txBody>
      </p:sp>
      <p:pic>
        <p:nvPicPr>
          <p:cNvPr id="5122" name="Picture 2" descr="Risultati immagini per fag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48" y="1795245"/>
            <a:ext cx="4748934" cy="35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52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618517"/>
            <a:ext cx="6706226" cy="1596177"/>
          </a:xfrm>
        </p:spPr>
        <p:txBody>
          <a:bodyPr/>
          <a:lstStyle/>
          <a:p>
            <a:r>
              <a:rPr lang="it-IT" dirty="0" smtClean="0"/>
              <a:t>Riproduzione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572000" y="2214694"/>
            <a:ext cx="6705600" cy="3576505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Fiori unisessuati</a:t>
            </a:r>
          </a:p>
          <a:p>
            <a:r>
              <a:rPr lang="it-IT" dirty="0" smtClean="0"/>
              <a:t>Fiore maschile a ciuffetti</a:t>
            </a:r>
          </a:p>
          <a:p>
            <a:r>
              <a:rPr lang="it-IT" dirty="0" smtClean="0"/>
              <a:t>Fiore femminile in una gemma</a:t>
            </a:r>
          </a:p>
          <a:p>
            <a:r>
              <a:rPr lang="it-IT" dirty="0" smtClean="0"/>
              <a:t>Impollinazione col vento</a:t>
            </a:r>
          </a:p>
          <a:p>
            <a:r>
              <a:rPr lang="it-IT" dirty="0" smtClean="0"/>
              <a:t>Il frutto del faggio è spinoso e grande, si chiama faggiola</a:t>
            </a:r>
          </a:p>
          <a:p>
            <a:r>
              <a:rPr lang="it-IT" dirty="0" smtClean="0"/>
              <a:t>Fiorisce a inizio primavera</a:t>
            </a:r>
          </a:p>
          <a:p>
            <a:r>
              <a:rPr lang="it-IT" dirty="0" smtClean="0"/>
              <a:t>Si riproduce anche coi polloni, cioè germogli nati dai tronchi tagliati delle piante vecchie</a:t>
            </a:r>
            <a:endParaRPr lang="it-IT" dirty="0"/>
          </a:p>
        </p:txBody>
      </p:sp>
      <p:pic>
        <p:nvPicPr>
          <p:cNvPr id="6146" name="Picture 2" descr="Risultati immagini per faggio fi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4"/>
          <a:stretch/>
        </p:blipFill>
        <p:spPr bwMode="auto">
          <a:xfrm>
            <a:off x="176357" y="984884"/>
            <a:ext cx="4229389" cy="27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i immagini per faggio fru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57" y="3796314"/>
            <a:ext cx="4229389" cy="285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9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E particolarità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Viene usato per fare mobili </a:t>
            </a:r>
          </a:p>
          <a:p>
            <a:r>
              <a:rPr lang="it-IT" dirty="0" smtClean="0"/>
              <a:t>Viene usato per fare il parquet, i remi delle barche</a:t>
            </a:r>
          </a:p>
          <a:p>
            <a:r>
              <a:rPr lang="it-IT" dirty="0" smtClean="0"/>
              <a:t>Viene usato per fare una carta pregiata</a:t>
            </a:r>
            <a:endParaRPr lang="it-IT" dirty="0"/>
          </a:p>
          <a:p>
            <a:r>
              <a:rPr lang="it-IT" dirty="0" smtClean="0"/>
              <a:t>Viene usato per la legna da ardere (bruciare)</a:t>
            </a:r>
          </a:p>
          <a:p>
            <a:r>
              <a:rPr lang="it-IT" dirty="0" smtClean="0"/>
              <a:t>È originario della </a:t>
            </a:r>
            <a:r>
              <a:rPr lang="it-IT" dirty="0" err="1" smtClean="0"/>
              <a:t>svezia</a:t>
            </a:r>
            <a:r>
              <a:rPr lang="it-IT" dirty="0" smtClean="0"/>
              <a:t>, ma oggi è in tutte le foreste europee</a:t>
            </a:r>
          </a:p>
          <a:p>
            <a:r>
              <a:rPr lang="it-IT" dirty="0" smtClean="0"/>
              <a:t>Dalle Faggiole si ricava olio commestibile</a:t>
            </a:r>
          </a:p>
          <a:p>
            <a:r>
              <a:rPr lang="it-IT" dirty="0" smtClean="0"/>
              <a:t>La pece (resina cotta) di faggio è un sostanza medicinale per la pelle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78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Castagno (</a:t>
            </a:r>
            <a:r>
              <a:rPr lang="it-IT" dirty="0" err="1" smtClean="0"/>
              <a:t>castanea</a:t>
            </a:r>
            <a:r>
              <a:rPr lang="it-IT" dirty="0" smtClean="0"/>
              <a:t> sentiva)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061396" y="2214694"/>
            <a:ext cx="6216203" cy="3576505"/>
          </a:xfrm>
        </p:spPr>
        <p:txBody>
          <a:bodyPr/>
          <a:lstStyle/>
          <a:p>
            <a:r>
              <a:rPr lang="it-IT" dirty="0" smtClean="0"/>
              <a:t>Fusto legnoso e alto dai 10 ai 30 metri</a:t>
            </a:r>
          </a:p>
          <a:p>
            <a:r>
              <a:rPr lang="it-IT" dirty="0" smtClean="0"/>
              <a:t>Cresce bene su terreni acidi in frutteti puri</a:t>
            </a:r>
          </a:p>
          <a:p>
            <a:r>
              <a:rPr lang="it-IT" dirty="0" smtClean="0"/>
              <a:t>Vive anche 500 anni</a:t>
            </a:r>
          </a:p>
          <a:p>
            <a:r>
              <a:rPr lang="it-IT" dirty="0" smtClean="0"/>
              <a:t>Cresce dai 300 m ai 1000 m s.l.m.</a:t>
            </a:r>
          </a:p>
          <a:p>
            <a:r>
              <a:rPr lang="it-IT" dirty="0" smtClean="0"/>
              <a:t>Fa parte delle angiosperme (fa il frutto)</a:t>
            </a:r>
            <a:endParaRPr lang="it-IT" dirty="0"/>
          </a:p>
        </p:txBody>
      </p:sp>
      <p:pic>
        <p:nvPicPr>
          <p:cNvPr id="7170" name="Picture 2" descr="Risultati immagini per castag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39" y="2214694"/>
            <a:ext cx="4686589" cy="32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00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-141332"/>
            <a:ext cx="10364451" cy="1596177"/>
          </a:xfrm>
        </p:spPr>
        <p:txBody>
          <a:bodyPr/>
          <a:lstStyle/>
          <a:p>
            <a:r>
              <a:rPr lang="it-IT" dirty="0" smtClean="0"/>
              <a:t>Premessa metodologica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159102"/>
            <a:ext cx="10363826" cy="5563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Questo lavoro è parte del progetto interdisciplinare «il bosco ti parla: ascoltalo» promosso dal parco nazionale dell’appennino tosco-Emiliano e dal </a:t>
            </a:r>
            <a:r>
              <a:rPr lang="it-IT" dirty="0" err="1" smtClean="0"/>
              <a:t>ccqs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Le ricerche per stilare queste schede con raccolta di dati scientifici, sono state effettuate in toto dagli alunni di tutte le classi della scuola primaria di </a:t>
            </a:r>
            <a:r>
              <a:rPr lang="it-IT" dirty="0" err="1" smtClean="0"/>
              <a:t>minozzo</a:t>
            </a:r>
            <a:r>
              <a:rPr lang="it-IT" dirty="0" smtClean="0"/>
              <a:t>. In specifico, l’obiettivo è stato quello di far conoscere ai bambini la flora del nostro appennino e come siano una risorsa importante per l’uomo in ogni spazio storico-geografico.</a:t>
            </a:r>
          </a:p>
          <a:p>
            <a:pPr marL="0" indent="0">
              <a:buNone/>
            </a:pPr>
            <a:r>
              <a:rPr lang="it-IT" dirty="0" smtClean="0"/>
              <a:t>I laboratori di ricerca sono stati strutturati sia a classi aperte nelle ore scolastiche, sia con ricerche individuali in orario extrascolastico supportate dalle famiglie.</a:t>
            </a:r>
          </a:p>
          <a:p>
            <a:pPr marL="0" indent="0">
              <a:buNone/>
            </a:pPr>
            <a:r>
              <a:rPr lang="it-IT" dirty="0" smtClean="0"/>
              <a:t>Come docenti riteniamo che la metodologia di lavoro per gruppi di età mista come questo, sia una palestra fondamentale del saper costruire relazione e apprendimento; perciò, da anni, questa modalità operativa è parte integrante della nostra didattica sia nelle pluriclassi che nelle attività proposte per tutti gli alunni della scuola.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3527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Foglie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70490" y="2214694"/>
            <a:ext cx="5907110" cy="3576505"/>
          </a:xfrm>
        </p:spPr>
        <p:txBody>
          <a:bodyPr/>
          <a:lstStyle/>
          <a:p>
            <a:r>
              <a:rPr lang="it-IT" dirty="0" smtClean="0"/>
              <a:t>Ha la pagina liscia</a:t>
            </a:r>
          </a:p>
          <a:p>
            <a:r>
              <a:rPr lang="it-IT" dirty="0" smtClean="0"/>
              <a:t>Ha la forma lanceolata, lunga e larga</a:t>
            </a:r>
          </a:p>
          <a:p>
            <a:r>
              <a:rPr lang="it-IT" dirty="0" smtClean="0"/>
              <a:t>Ha il margine serrato e seghettato</a:t>
            </a:r>
          </a:p>
          <a:p>
            <a:r>
              <a:rPr lang="it-IT" dirty="0" smtClean="0"/>
              <a:t>Le venature sono molte e parallele partendo da una grande venatura centrale</a:t>
            </a:r>
          </a:p>
          <a:p>
            <a:r>
              <a:rPr lang="it-IT" dirty="0" smtClean="0"/>
              <a:t>Sono caduche (cadono d’autunno)</a:t>
            </a:r>
            <a:endParaRPr lang="it-IT" dirty="0"/>
          </a:p>
        </p:txBody>
      </p:sp>
      <p:pic>
        <p:nvPicPr>
          <p:cNvPr id="8194" name="Picture 2" descr="Risultati immagini per castagno fog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648" y="1458169"/>
            <a:ext cx="4438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1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46382" y="618517"/>
            <a:ext cx="5431844" cy="1596177"/>
          </a:xfrm>
        </p:spPr>
        <p:txBody>
          <a:bodyPr/>
          <a:lstStyle/>
          <a:p>
            <a:r>
              <a:rPr lang="it-IT" dirty="0" smtClean="0"/>
              <a:t>Riproduzione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847008" y="2214694"/>
            <a:ext cx="5430592" cy="3576505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 fiori sono unisessuati</a:t>
            </a:r>
          </a:p>
          <a:p>
            <a:r>
              <a:rPr lang="it-IT" dirty="0" smtClean="0"/>
              <a:t>Quelli maschili grandi e allungati di colore giallognolo</a:t>
            </a:r>
          </a:p>
          <a:p>
            <a:r>
              <a:rPr lang="it-IT" dirty="0" smtClean="0"/>
              <a:t>Fiore femminile più piccolo e incolore</a:t>
            </a:r>
          </a:p>
          <a:p>
            <a:r>
              <a:rPr lang="it-IT" dirty="0" smtClean="0"/>
              <a:t>Fiorisce tra fine maggio e inizio giugno</a:t>
            </a:r>
          </a:p>
          <a:p>
            <a:r>
              <a:rPr lang="it-IT" dirty="0" smtClean="0"/>
              <a:t>Impollinazione mista tra vento e insetti</a:t>
            </a:r>
          </a:p>
          <a:p>
            <a:r>
              <a:rPr lang="it-IT" dirty="0" smtClean="0"/>
              <a:t>La parte commestibile è il seme chiamato castagna o marrone, mentre il frutto è il riccio</a:t>
            </a:r>
            <a:endParaRPr lang="it-IT" dirty="0"/>
          </a:p>
        </p:txBody>
      </p:sp>
      <p:pic>
        <p:nvPicPr>
          <p:cNvPr id="9218" name="Picture 2" descr="Risultati immagini per castagno fi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8353"/>
            <a:ext cx="4696691" cy="32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isultati immagini per castagno frut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167"/>
            <a:ext cx="4696691" cy="29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50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e particolarità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Il castagno più vecchio d’Italia è il castagno dei cento cavalli che potrebbe avere dai 2000 ai 4000 anni</a:t>
            </a:r>
          </a:p>
          <a:p>
            <a:r>
              <a:rPr lang="it-IT" dirty="0" smtClean="0"/>
              <a:t>Viene usato il seme per l’alimentazione (farina, polenta, creme, mondine, </a:t>
            </a:r>
            <a:r>
              <a:rPr lang="it-IT" dirty="0" err="1" smtClean="0"/>
              <a:t>balucci</a:t>
            </a:r>
            <a:r>
              <a:rPr lang="it-IT" dirty="0" smtClean="0"/>
              <a:t>,…)</a:t>
            </a:r>
          </a:p>
          <a:p>
            <a:r>
              <a:rPr lang="it-IT" dirty="0" smtClean="0"/>
              <a:t>È originario della zona mediterranea (fin dalla preistoria)</a:t>
            </a:r>
          </a:p>
          <a:p>
            <a:r>
              <a:rPr lang="it-IT" dirty="0" smtClean="0"/>
              <a:t>Dal fiore maschile si ricava un pregiato miele</a:t>
            </a:r>
          </a:p>
          <a:p>
            <a:r>
              <a:rPr lang="it-IT" dirty="0" smtClean="0"/>
              <a:t>Il duro legno viene usato per recinzioni, mobili e finestre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013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Quercia (</a:t>
            </a:r>
            <a:r>
              <a:rPr lang="it-IT" dirty="0" err="1" smtClean="0"/>
              <a:t>quercus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563672" y="2214694"/>
            <a:ext cx="5713927" cy="3576505"/>
          </a:xfrm>
        </p:spPr>
        <p:txBody>
          <a:bodyPr/>
          <a:lstStyle/>
          <a:p>
            <a:r>
              <a:rPr lang="it-IT" dirty="0" smtClean="0"/>
              <a:t>Ha il fusto legnoso alto anche più di 30 metri</a:t>
            </a:r>
          </a:p>
          <a:p>
            <a:r>
              <a:rPr lang="it-IT" dirty="0" smtClean="0"/>
              <a:t>Cresce in tutta </a:t>
            </a:r>
            <a:r>
              <a:rPr lang="it-IT" dirty="0" err="1" smtClean="0"/>
              <a:t>italia</a:t>
            </a:r>
            <a:r>
              <a:rPr lang="it-IT" dirty="0" smtClean="0"/>
              <a:t> soprattutto al centro-sud</a:t>
            </a:r>
          </a:p>
          <a:p>
            <a:r>
              <a:rPr lang="it-IT" dirty="0" smtClean="0"/>
              <a:t>Cresce fino ai 1200 m s.l.m.</a:t>
            </a:r>
          </a:p>
          <a:p>
            <a:r>
              <a:rPr lang="it-IT" dirty="0" smtClean="0"/>
              <a:t>È un’angiosperma (fa il frutto)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57" y="2334296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6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Foglie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679582" y="2214694"/>
            <a:ext cx="5598017" cy="3576505"/>
          </a:xfrm>
        </p:spPr>
        <p:txBody>
          <a:bodyPr/>
          <a:lstStyle/>
          <a:p>
            <a:r>
              <a:rPr lang="it-IT" dirty="0" smtClean="0"/>
              <a:t>Sono di media grandezza</a:t>
            </a:r>
          </a:p>
          <a:p>
            <a:r>
              <a:rPr lang="it-IT" dirty="0" smtClean="0"/>
              <a:t>Hanno la pagina liscia e ovale</a:t>
            </a:r>
          </a:p>
          <a:p>
            <a:r>
              <a:rPr lang="it-IT" dirty="0" smtClean="0"/>
              <a:t>Il margine è lobato</a:t>
            </a:r>
          </a:p>
          <a:p>
            <a:r>
              <a:rPr lang="it-IT" dirty="0" smtClean="0"/>
              <a:t>Hanno molte venature</a:t>
            </a:r>
          </a:p>
          <a:p>
            <a:r>
              <a:rPr lang="it-IT" dirty="0"/>
              <a:t>Sono caduche (cadono d’autunno)</a:t>
            </a:r>
          </a:p>
          <a:p>
            <a:endParaRPr lang="it-IT" dirty="0"/>
          </a:p>
        </p:txBody>
      </p:sp>
      <p:pic>
        <p:nvPicPr>
          <p:cNvPr id="1026" name="Picture 2" descr="https://www.giardinaggio.org/giardino/alberi-latifolie/foglia-quercia_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17" y="1810618"/>
            <a:ext cx="5305068" cy="39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1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38670" y="618517"/>
            <a:ext cx="6139556" cy="1596177"/>
          </a:xfrm>
        </p:spPr>
        <p:txBody>
          <a:bodyPr/>
          <a:lstStyle/>
          <a:p>
            <a:r>
              <a:rPr lang="it-IT" dirty="0" smtClean="0"/>
              <a:t>Riproduzione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615188" y="2382592"/>
            <a:ext cx="5662411" cy="3408607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Fa i fiori unisessuati presenti nella stessa pianta</a:t>
            </a:r>
          </a:p>
          <a:p>
            <a:r>
              <a:rPr lang="it-IT" dirty="0" smtClean="0"/>
              <a:t>I fiori maschili </a:t>
            </a:r>
            <a:r>
              <a:rPr lang="it-IT" dirty="0"/>
              <a:t>sono raccolti in spighe centrali giallastre chiamate “graticci</a:t>
            </a:r>
            <a:r>
              <a:rPr lang="it-IT" dirty="0" smtClean="0"/>
              <a:t>”.</a:t>
            </a:r>
          </a:p>
          <a:p>
            <a:r>
              <a:rPr lang="it-IT" dirty="0" smtClean="0"/>
              <a:t>I </a:t>
            </a:r>
            <a:r>
              <a:rPr lang="it-IT" dirty="0"/>
              <a:t>fiori </a:t>
            </a:r>
            <a:r>
              <a:rPr lang="it-IT" dirty="0" smtClean="0"/>
              <a:t>femminili sono </a:t>
            </a:r>
            <a:r>
              <a:rPr lang="it-IT" dirty="0"/>
              <a:t>di colore </a:t>
            </a:r>
            <a:r>
              <a:rPr lang="it-IT" dirty="0" smtClean="0"/>
              <a:t>verdastro</a:t>
            </a:r>
            <a:r>
              <a:rPr lang="it-IT" dirty="0"/>
              <a:t> </a:t>
            </a:r>
            <a:r>
              <a:rPr lang="it-IT" dirty="0" smtClean="0"/>
              <a:t>e piccoli</a:t>
            </a:r>
          </a:p>
          <a:p>
            <a:r>
              <a:rPr lang="it-IT" dirty="0" smtClean="0"/>
              <a:t>Impollinazione col vento</a:t>
            </a:r>
          </a:p>
          <a:p>
            <a:r>
              <a:rPr lang="it-IT" dirty="0" smtClean="0"/>
              <a:t>I frutti si chiamano ghiande e si usano per l’allevamento di maiali</a:t>
            </a:r>
            <a:endParaRPr lang="it-IT" dirty="0"/>
          </a:p>
        </p:txBody>
      </p:sp>
      <p:pic>
        <p:nvPicPr>
          <p:cNvPr id="2050" name="Picture 2" descr="Risultati immagini per foglia quer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18" y="3915176"/>
            <a:ext cx="4564852" cy="27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fiori di quer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17" y="697544"/>
            <a:ext cx="4564853" cy="30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6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-51184"/>
            <a:ext cx="10364451" cy="1596177"/>
          </a:xfrm>
        </p:spPr>
        <p:txBody>
          <a:bodyPr/>
          <a:lstStyle/>
          <a:p>
            <a:r>
              <a:rPr lang="it-IT" dirty="0" smtClean="0"/>
              <a:t>Utilizzo e particolarità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542844"/>
            <a:ext cx="10363826" cy="5315155"/>
          </a:xfrm>
        </p:spPr>
        <p:txBody>
          <a:bodyPr/>
          <a:lstStyle/>
          <a:p>
            <a:r>
              <a:rPr lang="it-IT" dirty="0" smtClean="0"/>
              <a:t>Nemico della quercia è il </a:t>
            </a:r>
            <a:r>
              <a:rPr lang="it-IT" dirty="0" err="1" smtClean="0"/>
              <a:t>cerambyx</a:t>
            </a:r>
            <a:r>
              <a:rPr lang="it-IT" dirty="0" smtClean="0"/>
              <a:t> </a:t>
            </a:r>
            <a:r>
              <a:rPr lang="it-IT" dirty="0" err="1" smtClean="0"/>
              <a:t>cerdo</a:t>
            </a:r>
            <a:r>
              <a:rPr lang="it-IT" dirty="0" smtClean="0"/>
              <a:t>, un insetto coleottero di grandi dimensioni che da larva mangia il legno dell’albero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L’albero più vecchio del mondo è una quercia californiana che ha 13000 anni</a:t>
            </a:r>
          </a:p>
          <a:p>
            <a:r>
              <a:rPr lang="it-IT" dirty="0" smtClean="0"/>
              <a:t>Il legno viene usato per fare degli infusi medicinali</a:t>
            </a:r>
          </a:p>
          <a:p>
            <a:r>
              <a:rPr lang="it-IT" dirty="0" smtClean="0"/>
              <a:t>Viene usato come legna da ardere (bruciare) e per fare travi dei tetti</a:t>
            </a:r>
            <a:endParaRPr lang="it-IT" dirty="0"/>
          </a:p>
        </p:txBody>
      </p:sp>
      <p:pic>
        <p:nvPicPr>
          <p:cNvPr id="3074" name="Picture 2" descr="Risultati immagini per cerambyx ce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850" y="2450314"/>
            <a:ext cx="3907674" cy="2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2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Noce (</a:t>
            </a:r>
            <a:r>
              <a:rPr lang="it-IT" dirty="0" err="1" smtClean="0"/>
              <a:t>Juglans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769734" y="2214694"/>
            <a:ext cx="5507865" cy="3576505"/>
          </a:xfrm>
        </p:spPr>
        <p:txBody>
          <a:bodyPr/>
          <a:lstStyle/>
          <a:p>
            <a:r>
              <a:rPr lang="it-IT" dirty="0"/>
              <a:t>Ha il fusto legnoso alto </a:t>
            </a:r>
            <a:r>
              <a:rPr lang="it-IT" dirty="0" smtClean="0"/>
              <a:t>anche più di 30 metri</a:t>
            </a:r>
            <a:endParaRPr lang="it-IT" dirty="0"/>
          </a:p>
          <a:p>
            <a:r>
              <a:rPr lang="it-IT" dirty="0"/>
              <a:t>Cresce </a:t>
            </a:r>
            <a:r>
              <a:rPr lang="it-IT" dirty="0" smtClean="0"/>
              <a:t>in collina e bassa montagna in tutto il mondo</a:t>
            </a:r>
          </a:p>
          <a:p>
            <a:r>
              <a:rPr lang="it-IT" dirty="0" smtClean="0"/>
              <a:t>È un’angiosperma </a:t>
            </a:r>
            <a:r>
              <a:rPr lang="it-IT" dirty="0"/>
              <a:t>(fa il frutto</a:t>
            </a:r>
            <a:r>
              <a:rPr lang="it-IT" dirty="0" smtClean="0"/>
              <a:t>)</a:t>
            </a:r>
          </a:p>
          <a:p>
            <a:r>
              <a:rPr lang="it-IT" dirty="0" smtClean="0"/>
              <a:t>Vive anche più di 200 anni</a:t>
            </a:r>
            <a:endParaRPr lang="it-IT" dirty="0"/>
          </a:p>
          <a:p>
            <a:endParaRPr lang="it-IT" dirty="0"/>
          </a:p>
        </p:txBody>
      </p:sp>
      <p:pic>
        <p:nvPicPr>
          <p:cNvPr id="4098" name="Picture 2" descr="Risultati immagini per noce alb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0697"/>
            <a:ext cx="5613532" cy="42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2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Foglie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525036" y="2214694"/>
            <a:ext cx="5752563" cy="3576505"/>
          </a:xfrm>
        </p:spPr>
        <p:txBody>
          <a:bodyPr/>
          <a:lstStyle/>
          <a:p>
            <a:r>
              <a:rPr lang="it-IT" dirty="0" smtClean="0"/>
              <a:t>Pagina liscia e ovale e larga</a:t>
            </a:r>
          </a:p>
          <a:p>
            <a:r>
              <a:rPr lang="it-IT" dirty="0" smtClean="0"/>
              <a:t>Margine liscio</a:t>
            </a:r>
          </a:p>
          <a:p>
            <a:r>
              <a:rPr lang="it-IT" dirty="0" smtClean="0"/>
              <a:t>Ha poche venature</a:t>
            </a:r>
          </a:p>
          <a:p>
            <a:r>
              <a:rPr lang="it-IT" dirty="0" smtClean="0"/>
              <a:t>Le foglie sono caduche (cadono d’autunno)</a:t>
            </a:r>
            <a:endParaRPr lang="it-IT" dirty="0"/>
          </a:p>
        </p:txBody>
      </p:sp>
      <p:pic>
        <p:nvPicPr>
          <p:cNvPr id="5122" name="Picture 2" descr="Risultati immagini per noce alb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39" y="2408348"/>
            <a:ext cx="4762087" cy="3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6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0941" y="618517"/>
            <a:ext cx="6487285" cy="1596177"/>
          </a:xfrm>
        </p:spPr>
        <p:txBody>
          <a:bodyPr/>
          <a:lstStyle/>
          <a:p>
            <a:r>
              <a:rPr lang="it-IT" dirty="0" smtClean="0"/>
              <a:t>Riproduzione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692462" y="2331076"/>
            <a:ext cx="5585138" cy="3460123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Fiori unisessuati</a:t>
            </a:r>
          </a:p>
          <a:p>
            <a:r>
              <a:rPr lang="it-IT" dirty="0" smtClean="0"/>
              <a:t>I fiori maschili sono grandi e a gruppi</a:t>
            </a:r>
          </a:p>
          <a:p>
            <a:r>
              <a:rPr lang="it-IT" dirty="0" smtClean="0"/>
              <a:t>I fiori femminili sono piccoli e privi di corolla</a:t>
            </a:r>
          </a:p>
          <a:p>
            <a:r>
              <a:rPr lang="it-IT" dirty="0"/>
              <a:t>Impollinazione col </a:t>
            </a:r>
            <a:r>
              <a:rPr lang="it-IT" dirty="0" smtClean="0"/>
              <a:t>vento</a:t>
            </a:r>
          </a:p>
          <a:p>
            <a:r>
              <a:rPr lang="it-IT" dirty="0" smtClean="0"/>
              <a:t>I frutti sono commestibili, di solito si mangia solo il seme (gheriglio)</a:t>
            </a:r>
          </a:p>
          <a:p>
            <a:r>
              <a:rPr lang="it-IT" dirty="0" smtClean="0"/>
              <a:t>Si riproduce anche per talea, cioè con rametti piantati nel terreno</a:t>
            </a:r>
          </a:p>
          <a:p>
            <a:r>
              <a:rPr lang="it-IT" dirty="0" smtClean="0"/>
              <a:t>Fiorisce in primavera (aprile – maggio)</a:t>
            </a:r>
            <a:endParaRPr lang="it-IT" dirty="0"/>
          </a:p>
        </p:txBody>
      </p:sp>
      <p:pic>
        <p:nvPicPr>
          <p:cNvPr id="6146" name="Picture 2" descr="Risultati immagini per noce albe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70" b="12832"/>
          <a:stretch/>
        </p:blipFill>
        <p:spPr bwMode="auto">
          <a:xfrm>
            <a:off x="1082853" y="3955646"/>
            <a:ext cx="3708088" cy="27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magine correl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88"/>
          <a:stretch/>
        </p:blipFill>
        <p:spPr bwMode="auto">
          <a:xfrm>
            <a:off x="1082853" y="1247181"/>
            <a:ext cx="3708088" cy="25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5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218</TotalTime>
  <Words>1243</Words>
  <Application>Microsoft Office PowerPoint</Application>
  <PresentationFormat>Personalizzato</PresentationFormat>
  <Paragraphs>143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Goccia</vt:lpstr>
      <vt:lpstr>Scuola primaria Minozzo A.S. 2018/19  Le piante del nostro territorio</vt:lpstr>
      <vt:lpstr>Premessa metodologica</vt:lpstr>
      <vt:lpstr>Quercia (quercus)</vt:lpstr>
      <vt:lpstr>Foglie</vt:lpstr>
      <vt:lpstr>Riproduzione</vt:lpstr>
      <vt:lpstr>Utilizzo e particolarità</vt:lpstr>
      <vt:lpstr>Noce (Juglans)</vt:lpstr>
      <vt:lpstr>Foglie</vt:lpstr>
      <vt:lpstr>Riproduzione</vt:lpstr>
      <vt:lpstr>Utilizzo e particolarità</vt:lpstr>
      <vt:lpstr>Nocciolo (Corylus avellana)</vt:lpstr>
      <vt:lpstr>Foglie</vt:lpstr>
      <vt:lpstr>Riproduzione</vt:lpstr>
      <vt:lpstr>Utilizzo e particolarità</vt:lpstr>
      <vt:lpstr>Faggio (fagus)</vt:lpstr>
      <vt:lpstr>Foglie</vt:lpstr>
      <vt:lpstr>Riproduzione</vt:lpstr>
      <vt:lpstr>UTILIZZO E particolarità</vt:lpstr>
      <vt:lpstr>Castagno (castanea sentiva)</vt:lpstr>
      <vt:lpstr>Foglie</vt:lpstr>
      <vt:lpstr>Riproduzione</vt:lpstr>
      <vt:lpstr>UTILIZZO e particolarità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piante del nostro territorio</dc:title>
  <dc:creator>Utente</dc:creator>
  <cp:lastModifiedBy>Federica</cp:lastModifiedBy>
  <cp:revision>35</cp:revision>
  <dcterms:created xsi:type="dcterms:W3CDTF">2019-06-06T09:13:22Z</dcterms:created>
  <dcterms:modified xsi:type="dcterms:W3CDTF">2019-06-17T19:20:02Z</dcterms:modified>
</cp:coreProperties>
</file>